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3"/>
  </p:notesMasterIdLst>
  <p:handoutMasterIdLst>
    <p:handoutMasterId r:id="rId54"/>
  </p:handoutMasterIdLst>
  <p:sldIdLst>
    <p:sldId id="684" r:id="rId2"/>
    <p:sldId id="520" r:id="rId3"/>
    <p:sldId id="521" r:id="rId4"/>
    <p:sldId id="522" r:id="rId5"/>
    <p:sldId id="523" r:id="rId6"/>
    <p:sldId id="895" r:id="rId7"/>
    <p:sldId id="524" r:id="rId8"/>
    <p:sldId id="526" r:id="rId9"/>
    <p:sldId id="527" r:id="rId10"/>
    <p:sldId id="528" r:id="rId11"/>
    <p:sldId id="530" r:id="rId12"/>
    <p:sldId id="837" r:id="rId13"/>
    <p:sldId id="811" r:id="rId14"/>
    <p:sldId id="889" r:id="rId15"/>
    <p:sldId id="813" r:id="rId16"/>
    <p:sldId id="815" r:id="rId17"/>
    <p:sldId id="914" r:id="rId18"/>
    <p:sldId id="900" r:id="rId19"/>
    <p:sldId id="896" r:id="rId20"/>
    <p:sldId id="901" r:id="rId21"/>
    <p:sldId id="904" r:id="rId22"/>
    <p:sldId id="903" r:id="rId23"/>
    <p:sldId id="902" r:id="rId24"/>
    <p:sldId id="897" r:id="rId25"/>
    <p:sldId id="906" r:id="rId26"/>
    <p:sldId id="909" r:id="rId27"/>
    <p:sldId id="910" r:id="rId28"/>
    <p:sldId id="911" r:id="rId29"/>
    <p:sldId id="822" r:id="rId30"/>
    <p:sldId id="562" r:id="rId31"/>
    <p:sldId id="563" r:id="rId32"/>
    <p:sldId id="564" r:id="rId33"/>
    <p:sldId id="565" r:id="rId34"/>
    <p:sldId id="824" r:id="rId35"/>
    <p:sldId id="567" r:id="rId36"/>
    <p:sldId id="569" r:id="rId37"/>
    <p:sldId id="683" r:id="rId38"/>
    <p:sldId id="709" r:id="rId39"/>
    <p:sldId id="710" r:id="rId40"/>
    <p:sldId id="894" r:id="rId41"/>
    <p:sldId id="573" r:id="rId42"/>
    <p:sldId id="574" r:id="rId43"/>
    <p:sldId id="575" r:id="rId44"/>
    <p:sldId id="576" r:id="rId45"/>
    <p:sldId id="711" r:id="rId46"/>
    <p:sldId id="643" r:id="rId47"/>
    <p:sldId id="912" r:id="rId48"/>
    <p:sldId id="577" r:id="rId49"/>
    <p:sldId id="913" r:id="rId50"/>
    <p:sldId id="792" r:id="rId51"/>
    <p:sldId id="581" r:id="rId52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55"/>
    </p:embeddedFont>
    <p:embeddedFont>
      <p:font typeface="Arial Unicode MS" panose="020B0604020202020204" pitchFamily="34" charset="-122"/>
      <p:regular r:id="rId56"/>
    </p:embeddedFont>
    <p:embeddedFont>
      <p:font typeface="汉语拼音" panose="000B0604020202020204" pitchFamily="34" charset="0"/>
      <p:regular r:id="rId57"/>
    </p:embeddedFont>
    <p:embeddedFont>
      <p:font typeface="微软雅黑" panose="020B0503020204020204" pitchFamily="34" charset="-122"/>
      <p:regular r:id="rId58"/>
      <p:bold r:id="rId59"/>
    </p:embeddedFont>
    <p:embeddedFont>
      <p:font typeface="楷体" panose="02010609060101010101" pitchFamily="49" charset="-122"/>
      <p:regular r:id="rId60"/>
    </p:embeddedFont>
    <p:embeddedFont>
      <p:font typeface="黑体" panose="02010609060101010101" pitchFamily="49" charset="-122"/>
      <p:regular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2" autoAdjust="0"/>
    <p:restoredTop sz="95062" autoAdjust="0"/>
  </p:normalViewPr>
  <p:slideViewPr>
    <p:cSldViewPr>
      <p:cViewPr varScale="1">
        <p:scale>
          <a:sx n="113" d="100"/>
          <a:sy n="113" d="100"/>
        </p:scale>
        <p:origin x="-48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8006E18-4BEF-4595-B3B6-2ABF2F0490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157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5A52D7-8F67-41F0-A534-CB8A9A4DB9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398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BE84C74-20DE-4F93-B620-C334D9FAD8CD}" type="slidenum">
              <a:rPr lang="zh-CN" altLang="en-US" smtClean="0"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7614490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232914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582597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686146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515372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982794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5955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51733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163841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432020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871511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594751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384485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8734147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782773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40269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347690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3392387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649798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5975716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402127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08310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886244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005926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874681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150881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373488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4870049"/>
      </p:ext>
    </p:extLst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1154742"/>
      </p:ext>
    </p:extLst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316304"/>
      </p:ext>
    </p:extLst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606764"/>
      </p:ext>
    </p:extLst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4924994"/>
      </p:ext>
    </p:extLst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759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9668397"/>
      </p:ext>
    </p:extLst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217449"/>
      </p:ext>
    </p:extLst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769358"/>
      </p:ext>
    </p:extLst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813354"/>
      </p:ext>
    </p:extLst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5182148"/>
      </p:ext>
    </p:extLst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6558010"/>
      </p:ext>
    </p:extLst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650240"/>
      </p:ext>
    </p:extLst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514667"/>
      </p:ext>
    </p:extLst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9082913"/>
      </p:ext>
    </p:extLst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233634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139207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70931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185680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777354"/>
      </p:ext>
    </p:extLst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341380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634813" y="69850"/>
            <a:ext cx="206210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kumimoji="1" lang="en-US" altLang="zh-CN" sz="2800" b="1" dirty="0" smtClean="0">
                <a:solidFill>
                  <a:srgbClr val="A11111"/>
                </a:solidFill>
                <a:latin typeface="宋体" pitchFamily="2" charset="-122"/>
              </a:rPr>
              <a:t>19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苏州园林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2" name="Picture 2" descr="https://timgsa.baidu.com/timg?image&amp;quality=80&amp;size=b9999_10000&amp;sec=1556017317081&amp;di=b7fd0afa186aa7e10266bff4592da960&amp;imgtype=0&amp;src=http%3A%2F%2Fwww.chla.com.cn%2Fuploadfile%2F2011%2Fnew2011617%2Fimages%2F2013%2F10%2F20131030080327.jpg"/>
          <p:cNvPicPr>
            <a:picLocks noChangeAspect="1" noChangeArrowheads="1"/>
          </p:cNvPicPr>
          <p:nvPr userDrawn="1"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394" y="4227935"/>
            <a:ext cx="1356685" cy="902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9530" r:id="rId1"/>
    <p:sldLayoutId id="2147489531" r:id="rId2"/>
    <p:sldLayoutId id="2147489532" r:id="rId3"/>
    <p:sldLayoutId id="2147489533" r:id="rId4"/>
    <p:sldLayoutId id="2147489534" r:id="rId5"/>
    <p:sldLayoutId id="2147489535" r:id="rId6"/>
    <p:sldLayoutId id="2147489536" r:id="rId7"/>
    <p:sldLayoutId id="2147489717" r:id="rId8"/>
    <p:sldLayoutId id="2147489537" r:id="rId9"/>
    <p:sldLayoutId id="2147489538" r:id="rId10"/>
    <p:sldLayoutId id="2147489539" r:id="rId11"/>
    <p:sldLayoutId id="2147489540" r:id="rId12"/>
    <p:sldLayoutId id="2147489541" r:id="rId13"/>
    <p:sldLayoutId id="2147489542" r:id="rId14"/>
    <p:sldLayoutId id="2147489543" r:id="rId15"/>
    <p:sldLayoutId id="2147489544" r:id="rId16"/>
    <p:sldLayoutId id="2147489545" r:id="rId17"/>
    <p:sldLayoutId id="2147489546" r:id="rId18"/>
    <p:sldLayoutId id="2147489547" r:id="rId19"/>
    <p:sldLayoutId id="2147489548" r:id="rId20"/>
    <p:sldLayoutId id="2147489549" r:id="rId21"/>
    <p:sldLayoutId id="2147489550" r:id="rId22"/>
    <p:sldLayoutId id="2147489551" r:id="rId23"/>
    <p:sldLayoutId id="2147489552" r:id="rId24"/>
    <p:sldLayoutId id="2147489553" r:id="rId25"/>
    <p:sldLayoutId id="2147489554" r:id="rId26"/>
    <p:sldLayoutId id="2147489555" r:id="rId27"/>
    <p:sldLayoutId id="2147489556" r:id="rId28"/>
    <p:sldLayoutId id="2147489557" r:id="rId29"/>
    <p:sldLayoutId id="2147489558" r:id="rId30"/>
    <p:sldLayoutId id="2147489559" r:id="rId31"/>
    <p:sldLayoutId id="2147489560" r:id="rId32"/>
    <p:sldLayoutId id="2147489561" r:id="rId33"/>
    <p:sldLayoutId id="2147489562" r:id="rId34"/>
    <p:sldLayoutId id="2147489563" r:id="rId35"/>
    <p:sldLayoutId id="2147489564" r:id="rId36"/>
    <p:sldLayoutId id="2147489565" r:id="rId37"/>
    <p:sldLayoutId id="2147489566" r:id="rId38"/>
    <p:sldLayoutId id="2147489567" r:id="rId39"/>
    <p:sldLayoutId id="2147489568" r:id="rId40"/>
    <p:sldLayoutId id="2147489569" r:id="rId41"/>
    <p:sldLayoutId id="2147489570" r:id="rId42"/>
    <p:sldLayoutId id="2147489571" r:id="rId43"/>
    <p:sldLayoutId id="2147489573" r:id="rId44"/>
    <p:sldLayoutId id="2147489574" r:id="rId45"/>
    <p:sldLayoutId id="2147489575" r:id="rId46"/>
    <p:sldLayoutId id="2147489576" r:id="rId47"/>
    <p:sldLayoutId id="2147489721" r:id="rId4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18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545208" y="1203325"/>
            <a:ext cx="805358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“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上有天堂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下有苏杭。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苏杭之美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山清水秀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人杰地灵。而苏杭美景之最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还在于园林艺术之美。今天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我们一起学习课文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，领略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叶圣陶笔下的苏州园林之美吧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！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矩形 17"/>
          <p:cNvSpPr>
            <a:spLocks noChangeArrowheads="1"/>
          </p:cNvSpPr>
          <p:nvPr/>
        </p:nvSpPr>
        <p:spPr bwMode="auto">
          <a:xfrm>
            <a:off x="826442" y="116969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嶙峋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936279" y="1176040"/>
            <a:ext cx="26651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枯瘦的样子。</a:t>
            </a:r>
            <a:endParaRPr lang="zh-CN" altLang="zh-CN" sz="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0" name="矩形 19"/>
          <p:cNvSpPr>
            <a:spLocks noChangeArrowheads="1"/>
          </p:cNvSpPr>
          <p:nvPr/>
        </p:nvSpPr>
        <p:spPr bwMode="auto">
          <a:xfrm>
            <a:off x="826442" y="1888827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镂空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936279" y="1888827"/>
            <a:ext cx="67696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在物体上雕刻出穿透物体的花纹或文字。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2" name="矩形 21"/>
          <p:cNvSpPr>
            <a:spLocks noChangeArrowheads="1"/>
          </p:cNvSpPr>
          <p:nvPr/>
        </p:nvSpPr>
        <p:spPr bwMode="auto">
          <a:xfrm>
            <a:off x="826442" y="249684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景致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936279" y="2501602"/>
            <a:ext cx="1863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风景。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4" name="矩形 23"/>
          <p:cNvSpPr>
            <a:spLocks noChangeArrowheads="1"/>
          </p:cNvSpPr>
          <p:nvPr/>
        </p:nvSpPr>
        <p:spPr bwMode="auto">
          <a:xfrm>
            <a:off x="826442" y="3103265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斟酌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936279" y="3114377"/>
            <a:ext cx="6769621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考虑事情、文字等是否可行或是否适当。文中指考虑光和影等是否恰当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446" name="矩形 25"/>
          <p:cNvSpPr>
            <a:spLocks noChangeArrowheads="1"/>
          </p:cNvSpPr>
          <p:nvPr/>
        </p:nvSpPr>
        <p:spPr bwMode="auto">
          <a:xfrm>
            <a:off x="826442" y="4136762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明艳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936279" y="4122440"/>
            <a:ext cx="32400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鲜明艳丽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，明丽。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2" name="组合 1"/>
          <p:cNvGrpSpPr>
            <a:grpSpLocks/>
          </p:cNvGrpSpPr>
          <p:nvPr/>
        </p:nvGrpSpPr>
        <p:grpSpPr bwMode="auto">
          <a:xfrm>
            <a:off x="3700463" y="484188"/>
            <a:ext cx="1743075" cy="566737"/>
            <a:chOff x="3406775" y="598488"/>
            <a:chExt cx="1743075" cy="566737"/>
          </a:xfrm>
        </p:grpSpPr>
        <p:sp>
          <p:nvSpPr>
            <p:cNvPr id="24" name="圆角矩形 23"/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词语解释</a:t>
              </a:r>
            </a:p>
          </p:txBody>
        </p:sp>
      </p:grpSp>
      <p:grpSp>
        <p:nvGrpSpPr>
          <p:cNvPr id="31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3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3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菱形 3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11"/>
          <p:cNvSpPr>
            <a:spLocks noChangeArrowheads="1"/>
          </p:cNvSpPr>
          <p:nvPr/>
        </p:nvSpPr>
        <p:spPr bwMode="auto">
          <a:xfrm>
            <a:off x="590352" y="846138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重峦叠嶂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18436" name="矩形 12"/>
          <p:cNvSpPr>
            <a:spLocks noChangeArrowheads="1"/>
          </p:cNvSpPr>
          <p:nvPr/>
        </p:nvSpPr>
        <p:spPr bwMode="auto">
          <a:xfrm>
            <a:off x="2296245" y="862013"/>
            <a:ext cx="659623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重重叠叠的山峰。峦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连绵的山。嶂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直立像屏障的山峰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9461" name="矩形 13"/>
          <p:cNvSpPr>
            <a:spLocks noChangeArrowheads="1"/>
          </p:cNvSpPr>
          <p:nvPr/>
        </p:nvSpPr>
        <p:spPr bwMode="auto">
          <a:xfrm>
            <a:off x="590352" y="2208213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自出心裁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18438" name="矩形 14"/>
          <p:cNvSpPr>
            <a:spLocks noChangeArrowheads="1"/>
          </p:cNvSpPr>
          <p:nvPr/>
        </p:nvSpPr>
        <p:spPr bwMode="auto">
          <a:xfrm>
            <a:off x="2296245" y="2159000"/>
            <a:ext cx="6048821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心中的设计、构思。指诗文、技艺等的独特构思。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463" name="矩形 15"/>
          <p:cNvSpPr>
            <a:spLocks noChangeArrowheads="1"/>
          </p:cNvSpPr>
          <p:nvPr/>
        </p:nvSpPr>
        <p:spPr bwMode="auto">
          <a:xfrm>
            <a:off x="568127" y="3579862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因地制宜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sp>
        <p:nvSpPr>
          <p:cNvPr id="18440" name="矩形 16"/>
          <p:cNvSpPr>
            <a:spLocks noChangeArrowheads="1"/>
          </p:cNvSpPr>
          <p:nvPr/>
        </p:nvSpPr>
        <p:spPr bwMode="auto">
          <a:xfrm>
            <a:off x="2296245" y="3598912"/>
            <a:ext cx="6048821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根据不同地区的具体情况规定适宜的办法。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3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/>
      <p:bldP spid="184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1979762" y="1131590"/>
            <a:ext cx="51844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作者对苏州园林的印象是什么？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55650" y="2087230"/>
            <a:ext cx="7704782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我觉得苏州园林是我国各地园林的标本，各地园林或多或少都受到苏州园林的影响。” 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08410" y="825575"/>
            <a:ext cx="8127181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快速读课文，找出文中最能概括苏州园林的共同点的句子。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08411" y="2067694"/>
            <a:ext cx="8127180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务必使游览者无论站在哪个点上，眼前总是一幅完美的图画。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整体感知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899592" y="3273827"/>
            <a:ext cx="4896544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每一个角落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——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图画美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门和窗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————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图案美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园内建筑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———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色彩美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endParaRPr lang="en-US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531" name="文本框 1"/>
          <p:cNvSpPr txBox="1">
            <a:spLocks noChangeArrowheads="1"/>
          </p:cNvSpPr>
          <p:nvPr/>
        </p:nvSpPr>
        <p:spPr bwMode="auto">
          <a:xfrm>
            <a:off x="539651" y="560745"/>
            <a:ext cx="8064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作者是怎样来介绍苏州园林的？</a:t>
            </a:r>
          </a:p>
        </p:txBody>
      </p:sp>
      <p:sp>
        <p:nvSpPr>
          <p:cNvPr id="22534" name="TextBox 1"/>
          <p:cNvSpPr txBox="1">
            <a:spLocks noChangeArrowheads="1"/>
          </p:cNvSpPr>
          <p:nvPr/>
        </p:nvSpPr>
        <p:spPr bwMode="auto">
          <a:xfrm>
            <a:off x="6444208" y="1779662"/>
            <a:ext cx="980330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</a:p>
        </p:txBody>
      </p:sp>
      <p:sp>
        <p:nvSpPr>
          <p:cNvPr id="22535" name="TextBox 9"/>
          <p:cNvSpPr txBox="1">
            <a:spLocks noChangeArrowheads="1"/>
          </p:cNvSpPr>
          <p:nvPr/>
        </p:nvSpPr>
        <p:spPr bwMode="auto">
          <a:xfrm>
            <a:off x="6444208" y="3777654"/>
            <a:ext cx="962025" cy="5222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</a:p>
        </p:txBody>
      </p:sp>
      <p:sp>
        <p:nvSpPr>
          <p:cNvPr id="3" name="下箭头 2"/>
          <p:cNvSpPr/>
          <p:nvPr/>
        </p:nvSpPr>
        <p:spPr>
          <a:xfrm>
            <a:off x="6828383" y="2576066"/>
            <a:ext cx="207962" cy="863600"/>
          </a:xfrm>
          <a:prstGeom prst="downArrow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37" name="TextBox 3"/>
          <p:cNvSpPr txBox="1">
            <a:spLocks noChangeArrowheads="1"/>
          </p:cNvSpPr>
          <p:nvPr/>
        </p:nvSpPr>
        <p:spPr bwMode="auto">
          <a:xfrm>
            <a:off x="7601073" y="2139702"/>
            <a:ext cx="61555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逻辑顺序</a:t>
            </a:r>
          </a:p>
        </p:txBody>
      </p:sp>
      <p:grpSp>
        <p:nvGrpSpPr>
          <p:cNvPr id="15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899592" y="1275606"/>
            <a:ext cx="4896544" cy="18158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亭台轩榭的布局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绝不对称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假山池沼的配合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任其自然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花草树木的映衬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着眼画意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近景远景的层次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层次多变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22534" grpId="0" animBg="1"/>
      <p:bldP spid="22535" grpId="0" animBg="1"/>
      <p:bldP spid="3" grpId="0" animBg="1"/>
      <p:bldP spid="22537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345071" y="550193"/>
            <a:ext cx="845385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    下列图片哪些是苏州园林，哪些不是？说一说你的依据。</a:t>
            </a:r>
          </a:p>
        </p:txBody>
      </p:sp>
      <p:grpSp>
        <p:nvGrpSpPr>
          <p:cNvPr id="10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1029" name="Picture 5" descr="https://timgsa.baidu.com/timg?image&amp;quality=80&amp;size=b9999_10000&amp;sec=1556078687920&amp;di=6147a15649c18260f7590bf94569570c&amp;imgtype=0&amp;src=http%3A%2F%2Fimg.ph.126.net%2Fe739spfz103CWIo8l5-axg%3D%3D%2F23249833076306682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664" y="1784554"/>
            <a:ext cx="3818309" cy="254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timgsa.baidu.com/timg?image&amp;quality=80&amp;size=b9999_10000&amp;sec=1556078983798&amp;di=6255137fc346d64fb939fe66a5d5eac4&amp;imgtype=0&amp;src=http%3A%2F%2Fimg.pconline.com.cn%2Fimages%2Fupload%2Fupc%2Ftx%2Fitbbs%2F1511%2F26%2Fc49%2F15764282_14485444545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81" y="1817762"/>
            <a:ext cx="3780419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pic>
        <p:nvPicPr>
          <p:cNvPr id="2050" name="Picture 2" descr="https://timgsa.baidu.com/timg?image&amp;quality=80&amp;size=b9999_10000&amp;sec=1556078754724&amp;di=24e078b2db95cedc6d9cc1d7dc5baab2&amp;imgtype=0&amp;src=http%3A%2F%2Fs7.sinaimg.cn%2Fmiddle%2F4cb02bd4ta8008a7c9e93%26690%26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87" y="1127398"/>
            <a:ext cx="421246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https://timgsa.baidu.com/timg?image&amp;quality=80&amp;size=b9999_10000&amp;sec=1556078882809&amp;di=f3c575d79ebe2a1b41959e24395850b2&amp;imgtype=0&amp;src=http%3A%2F%2Fimages.quanjing.com%2Fchineseview049%2Fhigh%2F430-06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811" y="1131590"/>
            <a:ext cx="4206179" cy="280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467867" y="627063"/>
            <a:ext cx="820826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prstClr val="black"/>
                </a:solidFill>
              </a:rPr>
              <a:t>        课文多数段的首句是对本段内容的概括，说说这种写法的好处。</a:t>
            </a: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539552" y="1779588"/>
            <a:ext cx="8136581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从文体特点来看，说明文的作者总是希望读者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直接、准确地了解自己所写的内容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。因此说明文常常在文章的显要处“设路标”“给提示”，帮助读者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更快更方便地理解文章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8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072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611188" y="1058863"/>
            <a:ext cx="7849244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上节课我们明确了文章的写作思路，了解了苏州园林的特点。今天让我们学习文章的说明方法、语言和写作手法。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8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755650" y="1117600"/>
            <a:ext cx="7986713" cy="2462213"/>
            <a:chOff x="827088" y="685800"/>
            <a:chExt cx="7986712" cy="2462213"/>
          </a:xfrm>
        </p:grpSpPr>
        <p:pic>
          <p:nvPicPr>
            <p:cNvPr id="8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圆角矩形 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100" y="685800"/>
              <a:ext cx="7378700" cy="1670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14"/>
            <p:cNvSpPr>
              <a:spLocks noChangeArrowheads="1"/>
            </p:cNvSpPr>
            <p:nvPr/>
          </p:nvSpPr>
          <p:spPr bwMode="auto">
            <a:xfrm>
              <a:off x="2324894" y="843558"/>
              <a:ext cx="6120680" cy="105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    读课文，找一找作者在介绍苏州园林时使用了哪些说明方法。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4" descr="https://timgsa.baidu.com/timg?image&amp;quality=80&amp;size=b9999_10000&amp;sec=1553941518098&amp;di=56ab13a5670d42ce4beff9088cfee6e2&amp;imgtype=0&amp;src=http%3A%2F%2Fyouimg1.c-ctrip.com%2Ftarget%2Ffd%2Ftg%2Fg6%2FM0A%2FD4%2F5F%2FCggYslbICeKANAokAAMmGyeOEW08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-134938"/>
            <a:ext cx="9161463" cy="527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5" name="矩形 7"/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246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1961710" y="1563638"/>
            <a:ext cx="5220581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19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cs typeface="Kaiti SC"/>
              </a:rPr>
              <a:t>苏州园林</a:t>
            </a: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14" name="圆角矩形 13"/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文本框 1"/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pic>
        <p:nvPicPr>
          <p:cNvPr id="16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/>
          <p:cNvSpPr>
            <a:spLocks noChangeArrowheads="1"/>
          </p:cNvSpPr>
          <p:nvPr/>
        </p:nvSpPr>
        <p:spPr bwMode="auto">
          <a:xfrm>
            <a:off x="827088" y="1255787"/>
            <a:ext cx="7921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苏州园林据说有一百多处，我到过的不过十多处。</a:t>
            </a: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3923779" y="2407915"/>
            <a:ext cx="129644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列数字</a:t>
            </a:r>
          </a:p>
        </p:txBody>
      </p:sp>
      <p:grpSp>
        <p:nvGrpSpPr>
          <p:cNvPr id="4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539750" y="699542"/>
            <a:ext cx="8064500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我国的建筑，从古代的宫殿到近代的一般住房， 绝大部分是对称的，左边怎么样，右边也怎么样。苏州园林可绝不讲究对称，好像故意避免似的。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没有修剪得像宝塔那样的松柏，没有阅兵式似的道旁树。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苏州园林与北京的园林不同，极少使用彩绘。</a:t>
            </a:r>
          </a:p>
        </p:txBody>
      </p:sp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779577" y="4091123"/>
            <a:ext cx="1584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作比较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"/>
          <p:cNvSpPr>
            <a:spLocks noChangeArrowheads="1"/>
          </p:cNvSpPr>
          <p:nvPr/>
        </p:nvSpPr>
        <p:spPr bwMode="auto">
          <a:xfrm>
            <a:off x="503362" y="987549"/>
            <a:ext cx="813727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池沼里养着金鱼或各色鲤鱼，夏秋季节荷花或睡莲开放，游览者看“鱼戏莲叶间”，又是入画的一景。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有几个园里有古老的藤萝，盘曲嶙峋的枝干就是一幅好画。</a:t>
            </a:r>
          </a:p>
        </p:txBody>
      </p:sp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758315" y="341668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举例子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503300" y="843558"/>
            <a:ext cx="81374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高树与低树俯仰生姿。落叶树与常绿树相间，花时不同的多种花树相间，这就一年四季不感到寂寞。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有些室内墙壁下半截铺水磨方砖，淡灰色和白色对衬。</a:t>
            </a:r>
          </a:p>
        </p:txBody>
      </p:sp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精读细研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938654" y="350785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摹状貌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755650" y="1117600"/>
            <a:ext cx="7986713" cy="2462213"/>
            <a:chOff x="827088" y="685800"/>
            <a:chExt cx="7986712" cy="2462213"/>
          </a:xfrm>
        </p:grpSpPr>
        <p:pic>
          <p:nvPicPr>
            <p:cNvPr id="8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圆角矩形 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100" y="685800"/>
              <a:ext cx="7378700" cy="1670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14"/>
            <p:cNvSpPr>
              <a:spLocks noChangeArrowheads="1"/>
            </p:cNvSpPr>
            <p:nvPr/>
          </p:nvSpPr>
          <p:spPr bwMode="auto">
            <a:xfrm>
              <a:off x="2324894" y="843558"/>
              <a:ext cx="6120680" cy="1126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A96A00"/>
                  </a:solidFill>
                  <a:latin typeface="黑体" pitchFamily="49" charset="-122"/>
                  <a:ea typeface="黑体" pitchFamily="49" charset="-122"/>
                </a:rPr>
                <a:t>    读课文，体会本文作为说明文的语言特点。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549112" y="871538"/>
            <a:ext cx="804577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倘若要我说说总的印象，我觉得苏州园林是我国各地园林的标本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标本”在这里是什么意思？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圆角矩形标注 7">
            <a:extLst/>
          </p:cNvPr>
          <p:cNvSpPr/>
          <p:nvPr/>
        </p:nvSpPr>
        <p:spPr>
          <a:xfrm>
            <a:off x="755848" y="2715196"/>
            <a:ext cx="7848600" cy="1008682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“标本” 在这里是样本的意思，说明苏州园林具有广泛的代表性。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"/>
          <p:cNvSpPr>
            <a:spLocks noChangeArrowheads="1"/>
          </p:cNvSpPr>
          <p:nvPr/>
        </p:nvSpPr>
        <p:spPr bwMode="auto">
          <a:xfrm>
            <a:off x="549112" y="897831"/>
            <a:ext cx="804577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对称的建筑是图案画，不是美术画，而园林是美术画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图案画”和“美术画”有什么区别？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圆角矩形标注 7">
            <a:extLst/>
          </p:cNvPr>
          <p:cNvSpPr/>
          <p:nvPr/>
        </p:nvSpPr>
        <p:spPr>
          <a:xfrm>
            <a:off x="755848" y="2715196"/>
            <a:ext cx="7848600" cy="1368722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图案画更类似数学中的“几何图形”，看上去工工整整，大部分是对称的，比较刻板。而美术画是艺术创造，更注重个性，不讲究对称，有自然之趣和艺术之美。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"/>
          <p:cNvSpPr>
            <a:spLocks noChangeArrowheads="1"/>
          </p:cNvSpPr>
          <p:nvPr/>
        </p:nvSpPr>
        <p:spPr bwMode="auto">
          <a:xfrm>
            <a:off x="647564" y="969591"/>
            <a:ext cx="784887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假山的堆叠，可以说是一项艺术而不仅是技术。（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艺术”和“技术”有什么区别？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圆角矩形标注 7">
            <a:extLst/>
          </p:cNvPr>
          <p:cNvSpPr/>
          <p:nvPr/>
        </p:nvSpPr>
        <p:spPr>
          <a:xfrm>
            <a:off x="755848" y="2499172"/>
            <a:ext cx="7848600" cy="1368722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“艺术”是强调个人独创性的活动，其成果能给人以审美愉悦，并且无法被复制；“技术”意味着有固定的程序和手法，其成果是具有实际效用的东西，一般可以大量复制。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1"/>
          <p:cNvSpPr>
            <a:spLocks noChangeArrowheads="1"/>
          </p:cNvSpPr>
          <p:nvPr/>
        </p:nvSpPr>
        <p:spPr bwMode="auto">
          <a:xfrm>
            <a:off x="477104" y="681360"/>
            <a:ext cx="818979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可是墙壁上有砖砌的各式镂空图案，廊子大多是两边无所依傍的，实际是隔而不隔，界而未界，因而更增加了景致的深度。（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隔而不隔，界而未界”是什么意思？结合课文插图描述一下这是怎样的情形。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圆角矩形标注 7">
            <a:extLst/>
          </p:cNvPr>
          <p:cNvSpPr/>
          <p:nvPr/>
        </p:nvSpPr>
        <p:spPr>
          <a:xfrm>
            <a:off x="580354" y="2499172"/>
            <a:ext cx="7983293" cy="2088802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“隔而不隔，界而未界”的意思是，尽管猛一看上去花墙和廊子把景致分开了，但因为墙壁是镂空的，廊子两边无所依傍，所以景致并没有被真正隔开，而只是缓冲了一下视线，使得景物不是一览无余地呈现在游览者眼前，而是逐次展开，这样就使游览者在心理上觉得园林中景观众多、极有层次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25934" y="840432"/>
            <a:ext cx="809213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本文为什么运用逻辑顺序介绍苏州园林，而不运用空间顺序？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25935" y="2097167"/>
            <a:ext cx="809213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本文介绍的不是苏州的某一个园林的情况，而是苏州所有园林的共同特点，需要在高度概括的基础上从整体到局部分项进行说明。</a:t>
            </a: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13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合作探究</a:t>
              </a: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539750" y="1201738"/>
            <a:ext cx="80645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整体感知课文内容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梳理文章的写作思路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弄清作者介绍园林的写作顺序。</a:t>
            </a: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把握本文运用的说明方法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培养阅读说明文的能力。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重点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揣摩语言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体会本文说明中糅合记叙、议论的表达方式。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难点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了解我国园林建筑的成就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激发热爱祖国灿烂文化的思想感情。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（素养）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5"/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13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第一课时</a:t>
              </a:r>
            </a:p>
          </p:txBody>
        </p:sp>
      </p:grpSp>
      <p:grpSp>
        <p:nvGrpSpPr>
          <p:cNvPr id="15" name="组合 11"/>
          <p:cNvGrpSpPr>
            <a:grpSpLocks/>
          </p:cNvGrpSpPr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1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359725" y="1393253"/>
            <a:ext cx="8424551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2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本文先说了苏州园林的总特点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即“务必使游览者无论站在哪个点上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眼前总是一幅完美的图画”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为了突出这一点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作者先用了四个“讲究”来概括说明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再分别从布局、景物的处理、花木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乃至墙、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廊、门、窗等方面说明苏州园林的特点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表达了作者对苏州园林的喜爱之情。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4" name="组合 1"/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6737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概括主题</a:t>
              </a:r>
            </a:p>
          </p:txBody>
        </p:sp>
      </p:grpSp>
      <p:grpSp>
        <p:nvGrpSpPr>
          <p:cNvPr id="25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2"/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6737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学后感悟</a:t>
              </a:r>
            </a:p>
          </p:txBody>
        </p:sp>
      </p:grpSp>
      <p:grpSp>
        <p:nvGrpSpPr>
          <p:cNvPr id="24" name="组合 13"/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49112" y="1289323"/>
            <a:ext cx="8045777" cy="341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我国古代劳动人民在完成万里长城、坎儿井、苏州园林等伟大工程的时候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发挥了高度的聪明才智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创造了我国建筑史上的奇迹。人类的智慧是无穷的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人类拥有强大的创造力。在学习中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我们要善于运用自己的智慧去解决难题。手握帆桨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用多种多样的方式与风雨搏击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帆起桨落</a:t>
            </a:r>
            <a:r>
              <a:rPr lang="zh-CN" altLang="en-US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傲然航行于学习的海洋。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03709" y="1525895"/>
            <a:ext cx="813658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文章语言充分体现了说明文语言的准确性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如“如果开窗正对着白色墙壁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太单调了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给补上几竿竹子或几棵芭蕉”中的“补”字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表现了匠师们的细心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善于化单调为多彩。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012" name="矩形 2"/>
          <p:cNvSpPr>
            <a:spLocks noChangeArrowheads="1"/>
          </p:cNvSpPr>
          <p:nvPr/>
        </p:nvSpPr>
        <p:spPr bwMode="auto">
          <a:xfrm>
            <a:off x="405655" y="771525"/>
            <a:ext cx="524646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❶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语言准确、周密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耐人寻味。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矩形 2"/>
          <p:cNvSpPr>
            <a:spLocks noChangeArrowheads="1"/>
          </p:cNvSpPr>
          <p:nvPr/>
        </p:nvSpPr>
        <p:spPr bwMode="auto">
          <a:xfrm>
            <a:off x="405531" y="626393"/>
            <a:ext cx="4958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❷</a:t>
            </a:r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多种说明方法的综合运用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521743" y="1307718"/>
            <a:ext cx="8100515" cy="335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503238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1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本文运用作比较、打比方等多种说明方法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全面生动地概括了苏州园林的特点。如作比较说明方法的使用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在介绍布局的时候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作者把苏州园林跟宫殿和一般住房作比较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这样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苏州园林不对称的布局特点就更加鲜明了。又如打比方说明方法的使用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作者把整个苏州园林比作一幅完美的图画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，将苏州园林的美变得生动形象。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写作特色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文本框 3"/>
          <p:cNvSpPr txBox="1">
            <a:spLocks noChangeArrowheads="1"/>
          </p:cNvSpPr>
          <p:nvPr/>
        </p:nvSpPr>
        <p:spPr bwMode="auto">
          <a:xfrm>
            <a:off x="1198935" y="1863899"/>
            <a:ext cx="49688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苏州园林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779811" y="1203598"/>
            <a:ext cx="415925" cy="3095625"/>
          </a:xfrm>
          <a:prstGeom prst="leftBrace">
            <a:avLst>
              <a:gd name="adj1" fmla="val 80335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5062" name="文本框 5"/>
          <p:cNvSpPr txBox="1">
            <a:spLocks noChangeArrowheads="1"/>
          </p:cNvSpPr>
          <p:nvPr/>
        </p:nvSpPr>
        <p:spPr bwMode="auto">
          <a:xfrm>
            <a:off x="4822874" y="1717799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映衬</a:t>
            </a:r>
          </a:p>
        </p:txBody>
      </p:sp>
      <p:sp>
        <p:nvSpPr>
          <p:cNvPr id="45063" name="文本框 6"/>
          <p:cNvSpPr txBox="1">
            <a:spLocks noChangeArrowheads="1"/>
          </p:cNvSpPr>
          <p:nvPr/>
        </p:nvSpPr>
        <p:spPr bwMode="auto">
          <a:xfrm>
            <a:off x="4822874" y="3078942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角落</a:t>
            </a:r>
          </a:p>
        </p:txBody>
      </p:sp>
      <p:sp>
        <p:nvSpPr>
          <p:cNvPr id="45064" name="文本框 7"/>
          <p:cNvSpPr txBox="1">
            <a:spLocks noChangeArrowheads="1"/>
          </p:cNvSpPr>
          <p:nvPr/>
        </p:nvSpPr>
        <p:spPr bwMode="auto">
          <a:xfrm>
            <a:off x="4822874" y="2287712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层次</a:t>
            </a:r>
          </a:p>
        </p:txBody>
      </p:sp>
      <p:sp>
        <p:nvSpPr>
          <p:cNvPr id="45065" name="文本框 8"/>
          <p:cNvSpPr txBox="1">
            <a:spLocks noChangeArrowheads="1"/>
          </p:cNvSpPr>
          <p:nvPr/>
        </p:nvSpPr>
        <p:spPr bwMode="auto">
          <a:xfrm>
            <a:off x="4822874" y="1149474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配合</a:t>
            </a:r>
          </a:p>
        </p:txBody>
      </p:sp>
      <p:sp>
        <p:nvSpPr>
          <p:cNvPr id="45066" name="文本框 9"/>
          <p:cNvSpPr txBox="1">
            <a:spLocks noChangeArrowheads="1"/>
          </p:cNvSpPr>
          <p:nvPr/>
        </p:nvSpPr>
        <p:spPr bwMode="auto">
          <a:xfrm>
            <a:off x="2540322" y="3417615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局部</a:t>
            </a:r>
          </a:p>
        </p:txBody>
      </p:sp>
      <p:sp>
        <p:nvSpPr>
          <p:cNvPr id="45067" name="文本框 10"/>
          <p:cNvSpPr txBox="1">
            <a:spLocks noChangeArrowheads="1"/>
          </p:cNvSpPr>
          <p:nvPr/>
        </p:nvSpPr>
        <p:spPr bwMode="auto">
          <a:xfrm>
            <a:off x="4822874" y="3602162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门窗</a:t>
            </a:r>
          </a:p>
        </p:txBody>
      </p:sp>
      <p:sp>
        <p:nvSpPr>
          <p:cNvPr id="45068" name="文本框 11"/>
          <p:cNvSpPr txBox="1">
            <a:spLocks noChangeArrowheads="1"/>
          </p:cNvSpPr>
          <p:nvPr/>
        </p:nvSpPr>
        <p:spPr bwMode="auto">
          <a:xfrm>
            <a:off x="4822874" y="579562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布局</a:t>
            </a:r>
          </a:p>
        </p:txBody>
      </p:sp>
      <p:sp>
        <p:nvSpPr>
          <p:cNvPr id="45069" name="文本框 12"/>
          <p:cNvSpPr txBox="1">
            <a:spLocks noChangeArrowheads="1"/>
          </p:cNvSpPr>
          <p:nvPr/>
        </p:nvSpPr>
        <p:spPr bwMode="auto">
          <a:xfrm>
            <a:off x="2540322" y="1376090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整体</a:t>
            </a:r>
          </a:p>
        </p:txBody>
      </p:sp>
      <p:sp>
        <p:nvSpPr>
          <p:cNvPr id="45070" name="文本框 13"/>
          <p:cNvSpPr txBox="1">
            <a:spLocks noChangeArrowheads="1"/>
          </p:cNvSpPr>
          <p:nvPr/>
        </p:nvSpPr>
        <p:spPr bwMode="auto">
          <a:xfrm>
            <a:off x="4822874" y="4197474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色彩</a:t>
            </a:r>
          </a:p>
        </p:txBody>
      </p:sp>
      <p:sp>
        <p:nvSpPr>
          <p:cNvPr id="45071" name="文本框 14"/>
          <p:cNvSpPr txBox="1">
            <a:spLocks noChangeArrowheads="1"/>
          </p:cNvSpPr>
          <p:nvPr/>
        </p:nvSpPr>
        <p:spPr bwMode="auto">
          <a:xfrm>
            <a:off x="7343154" y="2142604"/>
            <a:ext cx="61322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itchFamily="34" charset="-122"/>
              </a:rPr>
              <a:t>图画美</a:t>
            </a:r>
          </a:p>
        </p:txBody>
      </p:sp>
      <p:grpSp>
        <p:nvGrpSpPr>
          <p:cNvPr id="24" name="组合 35"/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25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  <p:cxnSp>
          <p:nvCxnSpPr>
            <p:cNvPr id="26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菱形 26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3" name="左大括号 22"/>
          <p:cNvSpPr/>
          <p:nvPr/>
        </p:nvSpPr>
        <p:spPr>
          <a:xfrm>
            <a:off x="3768402" y="699542"/>
            <a:ext cx="415925" cy="1913185"/>
          </a:xfrm>
          <a:prstGeom prst="leftBrace">
            <a:avLst>
              <a:gd name="adj1" fmla="val 80335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8" name="左大括号 27"/>
          <p:cNvSpPr/>
          <p:nvPr/>
        </p:nvSpPr>
        <p:spPr>
          <a:xfrm>
            <a:off x="3750195" y="2888129"/>
            <a:ext cx="415925" cy="1913185"/>
          </a:xfrm>
          <a:prstGeom prst="leftBrace">
            <a:avLst>
              <a:gd name="adj1" fmla="val 80335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9" name="左大括号 28"/>
          <p:cNvSpPr/>
          <p:nvPr/>
        </p:nvSpPr>
        <p:spPr>
          <a:xfrm rot="10800000">
            <a:off x="6407050" y="700166"/>
            <a:ext cx="415925" cy="4194890"/>
          </a:xfrm>
          <a:prstGeom prst="leftBrace">
            <a:avLst>
              <a:gd name="adj1" fmla="val 80335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16"/>
          <p:cNvSpPr>
            <a:spLocks noChangeArrowheads="1"/>
          </p:cNvSpPr>
          <p:nvPr/>
        </p:nvSpPr>
        <p:spPr bwMode="auto">
          <a:xfrm>
            <a:off x="827584" y="1496963"/>
            <a:ext cx="622458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轩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榭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叠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镂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斟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相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间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模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样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称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    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庸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084" name="矩形 35"/>
          <p:cNvSpPr>
            <a:spLocks noChangeArrowheads="1"/>
          </p:cNvSpPr>
          <p:nvPr/>
        </p:nvSpPr>
        <p:spPr bwMode="auto">
          <a:xfrm>
            <a:off x="467296" y="753319"/>
            <a:ext cx="468076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zh-CN" sz="2800" b="1" dirty="0">
                <a:latin typeface="宋体" panose="02010600030101010101" pitchFamily="2" charset="-122"/>
              </a:rPr>
              <a:t>给下列</a:t>
            </a:r>
            <a:r>
              <a:rPr lang="zh-CN" altLang="en-US" sz="2800" b="1" dirty="0">
                <a:latin typeface="宋体" panose="02010600030101010101" pitchFamily="2" charset="-122"/>
              </a:rPr>
              <a:t>画线</a:t>
            </a:r>
            <a:r>
              <a:rPr lang="zh-CN" altLang="zh-CN" sz="2800" b="1" dirty="0">
                <a:latin typeface="宋体" panose="02010600030101010101" pitchFamily="2" charset="-122"/>
              </a:rPr>
              <a:t>的字注音。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26357" y="1607071"/>
            <a:ext cx="1152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xiè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459338" y="2245618"/>
            <a:ext cx="1165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黑体" pitchFamily="49" charset="-122"/>
                <a:cs typeface="汉语拼音" panose="000B0604020202020204" pitchFamily="34" charset="0"/>
              </a:rPr>
              <a:t>zhuó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黑体" pitchFamily="49" charset="-122"/>
              <a:cs typeface="汉语拼音" panose="00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841525" y="2845951"/>
            <a:ext cx="86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黑体" pitchFamily="49" charset="-122"/>
                <a:cs typeface="汉语拼音" panose="000B0604020202020204" pitchFamily="34" charset="0"/>
              </a:rPr>
              <a:t>jiàn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黑体" pitchFamily="49" charset="-122"/>
              <a:cs typeface="汉语拼音" panose="00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439445" y="1574304"/>
            <a:ext cx="1417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zhàng</a:t>
            </a:r>
            <a:endParaRPr lang="zh-CN" altLang="en-US" sz="2800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508600" y="2869193"/>
            <a:ext cx="86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黑体" pitchFamily="49" charset="-122"/>
                <a:cs typeface="汉语拼音" panose="000B0604020202020204" pitchFamily="34" charset="0"/>
              </a:rPr>
              <a:t>mú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黑体" pitchFamily="49" charset="-122"/>
              <a:cs typeface="汉语拼音" panose="000B0604020202020204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906612" y="2264554"/>
            <a:ext cx="865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lòu</a:t>
            </a:r>
            <a:endParaRPr lang="zh-CN" altLang="en-US" sz="2800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2" name="TextBox 15"/>
          <p:cNvSpPr txBox="1">
            <a:spLocks noChangeArrowheads="1"/>
          </p:cNvSpPr>
          <p:nvPr/>
        </p:nvSpPr>
        <p:spPr bwMode="auto">
          <a:xfrm>
            <a:off x="1778546" y="3528045"/>
            <a:ext cx="1080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汉语拼音" panose="000B0604020202020204" pitchFamily="34" charset="0"/>
                <a:ea typeface="黑体" pitchFamily="49" charset="-122"/>
                <a:cs typeface="汉语拼音" panose="000B0604020202020204" pitchFamily="34" charset="0"/>
              </a:rPr>
              <a:t>ch</a:t>
            </a:r>
            <a:r>
              <a:rPr lang="en-US" altLang="zh-CN" sz="2800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è</a:t>
            </a:r>
            <a:r>
              <a:rPr lang="en-US" altLang="zh-CN" sz="2800">
                <a:solidFill>
                  <a:srgbClr val="FF0000"/>
                </a:solidFill>
                <a:latin typeface="汉语拼音" panose="000B0604020202020204" pitchFamily="34" charset="0"/>
                <a:ea typeface="黑体" pitchFamily="49" charset="-122"/>
                <a:cs typeface="汉语拼音" panose="000B0604020202020204" pitchFamily="34" charset="0"/>
              </a:rPr>
              <a:t>n</a:t>
            </a:r>
          </a:p>
        </p:txBody>
      </p:sp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5421238" y="3513187"/>
            <a:ext cx="10210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黑体" pitchFamily="49" charset="-122"/>
                <a:cs typeface="汉语拼音" panose="000B0604020202020204" pitchFamily="34" charset="0"/>
              </a:rPr>
              <a:t>yōng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黑体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17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2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8" grpId="0"/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矩形 1"/>
          <p:cNvSpPr>
            <a:spLocks noChangeArrowheads="1"/>
          </p:cNvSpPr>
          <p:nvPr/>
        </p:nvSpPr>
        <p:spPr bwMode="auto">
          <a:xfrm>
            <a:off x="511300" y="555526"/>
            <a:ext cx="59043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zh-CN" sz="2800" b="1" dirty="0">
                <a:latin typeface="宋体" panose="02010600030101010101" pitchFamily="2" charset="-122"/>
              </a:rPr>
              <a:t>指出下列句子中的说明方法。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8132" name="矩形 12"/>
          <p:cNvSpPr>
            <a:spLocks noChangeArrowheads="1"/>
          </p:cNvSpPr>
          <p:nvPr/>
        </p:nvSpPr>
        <p:spPr bwMode="auto">
          <a:xfrm>
            <a:off x="251681" y="1131590"/>
            <a:ext cx="8640638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>
              <a:lnSpc>
                <a:spcPct val="13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苏州园林与北京的园林不同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极少使用彩绘。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ct val="13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ct val="13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阶砌旁边栽几丛书带草。墙上蔓延着爬山虎或蔷薇木香。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ct val="13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摄影家挺喜欢这些门和窗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他们斟酌着光和影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摄成称心满意的照片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20750" y="1701622"/>
            <a:ext cx="1485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作比较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52665" y="3933869"/>
            <a:ext cx="14874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举例子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45085" y="2853749"/>
            <a:ext cx="14874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举例子</a:t>
            </a:r>
          </a:p>
        </p:txBody>
      </p:sp>
      <p:grpSp>
        <p:nvGrpSpPr>
          <p:cNvPr id="13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1"/>
          <p:cNvSpPr>
            <a:spLocks noChangeArrowheads="1"/>
          </p:cNvSpPr>
          <p:nvPr/>
        </p:nvSpPr>
        <p:spPr bwMode="auto">
          <a:xfrm>
            <a:off x="396082" y="627534"/>
            <a:ext cx="835183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latinLnBrk="1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用图画来比方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对称的建筑是图案画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不是美术画。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苏州园林据说有一百多处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我到过的不过十多处。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　</a:t>
            </a:r>
          </a:p>
          <a:p>
            <a:pPr latinLnBrk="1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有几个园里有古老的藤萝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盘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曲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嶙峋的枝干就是一幅好画。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84388" y="1374775"/>
            <a:ext cx="14874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打比方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65573" y="2644576"/>
            <a:ext cx="1485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84512" y="3902620"/>
            <a:ext cx="1487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摹状貌</a:t>
            </a:r>
          </a:p>
        </p:txBody>
      </p:sp>
      <p:grpSp>
        <p:nvGrpSpPr>
          <p:cNvPr id="11" name="组合 15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课堂检测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矩形 3"/>
          <p:cNvSpPr>
            <a:spLocks noChangeArrowheads="1"/>
          </p:cNvSpPr>
          <p:nvPr/>
        </p:nvSpPr>
        <p:spPr bwMode="auto">
          <a:xfrm>
            <a:off x="395189" y="1131590"/>
            <a:ext cx="8353623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26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苏州四大名园</a:t>
            </a:r>
            <a:r>
              <a:rPr lang="en-US" altLang="zh-CN" sz="2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</a:p>
          <a:p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600" b="1" dirty="0" err="1">
                <a:latin typeface="楷体" pitchFamily="49" charset="-122"/>
                <a:ea typeface="楷体" pitchFamily="49" charset="-122"/>
              </a:rPr>
              <a:t>狮子林、沧浪亭、拙政园、留园统称为“苏州四大名园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600" b="1" dirty="0" err="1">
                <a:latin typeface="楷体" pitchFamily="49" charset="-122"/>
                <a:ea typeface="楷体" pitchFamily="49" charset="-122"/>
              </a:rPr>
              <a:t>素有“江南园林甲天下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600" b="1" dirty="0" err="1">
                <a:latin typeface="楷体" pitchFamily="49" charset="-122"/>
                <a:ea typeface="楷体" pitchFamily="49" charset="-122"/>
              </a:rPr>
              <a:t>苏州园林甲江南”之誉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600" b="1" dirty="0" err="1">
                <a:latin typeface="楷体" pitchFamily="49" charset="-122"/>
                <a:ea typeface="楷体" pitchFamily="49" charset="-122"/>
              </a:rPr>
              <a:t>拙政园与北京颐和园、承德避暑山庄、苏州留园并称为我国四大古典名园。拙政园初为唐代诗人陆龟蒙的住宅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600" b="1" dirty="0" err="1">
                <a:latin typeface="楷体" pitchFamily="49" charset="-122"/>
                <a:ea typeface="楷体" pitchFamily="49" charset="-122"/>
              </a:rPr>
              <a:t>后为明代监察御史王献臣归隐之地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600" b="1" dirty="0" err="1">
                <a:latin typeface="楷体" pitchFamily="49" charset="-122"/>
                <a:ea typeface="楷体" pitchFamily="49" charset="-122"/>
              </a:rPr>
              <a:t>取“拙者之为政”的语义而名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600" b="1" dirty="0" err="1">
                <a:latin typeface="楷体" pitchFamily="49" charset="-122"/>
                <a:ea typeface="楷体" pitchFamily="49" charset="-122"/>
              </a:rPr>
              <a:t>曾为太平天国忠王府的一部分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600" b="1" dirty="0" err="1">
                <a:latin typeface="楷体" pitchFamily="49" charset="-122"/>
                <a:ea typeface="楷体" pitchFamily="49" charset="-122"/>
              </a:rPr>
              <a:t>现为全国重点文物保护单位。拙政园全园分东、中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、</a:t>
            </a:r>
          </a:p>
        </p:txBody>
      </p:sp>
      <p:grpSp>
        <p:nvGrpSpPr>
          <p:cNvPr id="13" name="组合 1"/>
          <p:cNvGrpSpPr>
            <a:grpSpLocks/>
          </p:cNvGrpSpPr>
          <p:nvPr/>
        </p:nvGrpSpPr>
        <p:grpSpPr bwMode="auto">
          <a:xfrm>
            <a:off x="3700463" y="488653"/>
            <a:ext cx="1743075" cy="566502"/>
            <a:chOff x="3333750" y="555625"/>
            <a:chExt cx="1743075" cy="567232"/>
          </a:xfrm>
        </p:grpSpPr>
        <p:sp>
          <p:nvSpPr>
            <p:cNvPr id="14" name="圆角矩形 13"/>
            <p:cNvSpPr/>
            <p:nvPr/>
          </p:nvSpPr>
          <p:spPr>
            <a:xfrm rot="555800">
              <a:off x="4602163" y="673251"/>
              <a:ext cx="442912" cy="4196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20470821">
              <a:off x="4197350" y="679610"/>
              <a:ext cx="442913" cy="42122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3778250" y="679610"/>
              <a:ext cx="441325" cy="42122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21148334">
              <a:off x="3368675" y="687557"/>
              <a:ext cx="441325" cy="42123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7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苏州名园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3"/>
          <p:cNvSpPr>
            <a:spLocks noChangeArrowheads="1"/>
          </p:cNvSpPr>
          <p:nvPr/>
        </p:nvSpPr>
        <p:spPr bwMode="auto">
          <a:xfrm>
            <a:off x="323850" y="842963"/>
            <a:ext cx="85772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6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206" name="文本框 100"/>
          <p:cNvSpPr txBox="1">
            <a:spLocks noChangeArrowheads="1"/>
          </p:cNvSpPr>
          <p:nvPr/>
        </p:nvSpPr>
        <p:spPr bwMode="auto">
          <a:xfrm>
            <a:off x="488950" y="636588"/>
            <a:ext cx="81661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西、住宅四部分。住宅是典型的苏州民居，现布置为园林博物馆展厅。</a:t>
            </a:r>
          </a:p>
          <a:p>
            <a:pPr eaLnBrk="1" hangingPunct="1"/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沧浪亭地处苏州城南三元坊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在现存苏州园林中历史最为悠久。全园布局自然和谐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堪称构思巧妙、手法得宜的佳作。与狮子林、拙政园、留园并列为苏州宋、元、明、清四大园林。全园景色简洁古朴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落落大方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不以工巧取胜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而以自然为美。</a:t>
            </a:r>
          </a:p>
          <a:p>
            <a:pPr eaLnBrk="1" hangingPunct="1"/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狮子林为苏州四大名园之一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至今已有六百多年的历史。因园内“林有竹万固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竹下多怪石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状如狻猊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狮子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者”而得名。狮子林既有苏州古典园林亭、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2699792" y="1419622"/>
            <a:ext cx="6264696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叶圣陶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1894—1988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）  作家、教育家、编辑家。名绍钧，字圣陶，江苏苏州人。代表作有童话集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稻草人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，小说集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隔膜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火灾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等。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1928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年创作长篇小说</a:t>
            </a:r>
            <a:endParaRPr lang="en-US" altLang="zh-CN" sz="26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倪焕之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。有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叶圣陶集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叶圣陶语文教育论集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等。</a:t>
            </a:r>
            <a:endParaRPr lang="zh-CN" altLang="zh-CN" sz="2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16" name="组合 1"/>
          <p:cNvGrpSpPr>
            <a:grpSpLocks/>
          </p:cNvGrpSpPr>
          <p:nvPr/>
        </p:nvGrpSpPr>
        <p:grpSpPr bwMode="auto">
          <a:xfrm>
            <a:off x="3700463" y="636861"/>
            <a:ext cx="1743075" cy="566737"/>
            <a:chOff x="3406775" y="598488"/>
            <a:chExt cx="1743075" cy="566737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作者简介</a:t>
              </a:r>
            </a:p>
          </p:txBody>
        </p:sp>
      </p:grpSp>
      <p:pic>
        <p:nvPicPr>
          <p:cNvPr id="22" name="l8.jpg" descr="id:214750816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67544" y="1472538"/>
            <a:ext cx="2029195" cy="2776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1"/>
          <p:cNvSpPr txBox="1">
            <a:spLocks noChangeArrowheads="1"/>
          </p:cNvSpPr>
          <p:nvPr/>
        </p:nvSpPr>
        <p:spPr bwMode="auto">
          <a:xfrm>
            <a:off x="484659" y="604322"/>
            <a:ext cx="8174682" cy="429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台、楼、阁、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厅、堂、轩、廊之人文景观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又以湖山奇石、洞壑深邃而享誉盛名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素有“假山王国”之美誉。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留园始建于明嘉靖年间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园中分四个景区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中部以山池为中心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风景明净清幽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东部则厅堂宏丽轩敞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重楼叠阁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西部是土山枫林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景色天然清秀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北部是田园风光。全园建筑布局结构严谨</a:t>
            </a:r>
            <a:r>
              <a:rPr lang="zh-CN" altLang="en-US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以建筑空间处理得当而居苏州园林之冠。亦是中国四大名园之一。</a:t>
            </a:r>
            <a:endParaRPr lang="zh-CN" altLang="en-US" sz="26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TextBox 1"/>
          <p:cNvSpPr txBox="1">
            <a:spLocks noChangeArrowheads="1"/>
          </p:cNvSpPr>
          <p:nvPr/>
        </p:nvSpPr>
        <p:spPr bwMode="auto">
          <a:xfrm>
            <a:off x="5578177" y="617066"/>
            <a:ext cx="26662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（中考真题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0213" y="949176"/>
            <a:ext cx="83185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algn="ctr">
              <a:spcAft>
                <a:spcPts val="0"/>
              </a:spcAft>
              <a:defRPr/>
            </a:pPr>
            <a:r>
              <a:rPr lang="zh-CN" altLang="zh-CN" sz="2600" kern="100" dirty="0">
                <a:latin typeface="黑体" panose="02010609060101010101" pitchFamily="49" charset="-122"/>
                <a:ea typeface="黑体" panose="02010609060101010101" pitchFamily="49" charset="-122"/>
              </a:rPr>
              <a:t>廊</a:t>
            </a:r>
            <a:r>
              <a:rPr lang="zh-CN" altLang="zh-CN" sz="2600" kern="100" dirty="0">
                <a:latin typeface="黑体" panose="02010609060101010101" pitchFamily="49" charset="-122"/>
                <a:ea typeface="黑体" panose="02010609060101010101" pitchFamily="49" charset="-122"/>
                <a:cs typeface="宋体"/>
              </a:rPr>
              <a:t>·</a:t>
            </a:r>
            <a:r>
              <a:rPr lang="zh-CN" altLang="zh-CN" sz="2600" kern="100" dirty="0">
                <a:latin typeface="黑体" panose="02010609060101010101" pitchFamily="49" charset="-122"/>
                <a:ea typeface="黑体" panose="02010609060101010101" pitchFamily="49" charset="-122"/>
              </a:rPr>
              <a:t>亭</a:t>
            </a:r>
            <a:r>
              <a:rPr lang="zh-CN" altLang="zh-CN" sz="2600" kern="100" dirty="0">
                <a:latin typeface="黑体" panose="02010609060101010101" pitchFamily="49" charset="-122"/>
                <a:ea typeface="黑体" panose="02010609060101010101" pitchFamily="49" charset="-122"/>
                <a:cs typeface="宋体"/>
              </a:rPr>
              <a:t>·</a:t>
            </a:r>
            <a:r>
              <a:rPr lang="zh-CN" altLang="zh-CN" sz="2600" kern="100" dirty="0">
                <a:latin typeface="黑体" panose="02010609060101010101" pitchFamily="49" charset="-122"/>
                <a:ea typeface="黑体" panose="02010609060101010101" pitchFamily="49" charset="-122"/>
              </a:rPr>
              <a:t>桥</a:t>
            </a:r>
          </a:p>
          <a:p>
            <a:pPr indent="266700" algn="ctr">
              <a:spcAft>
                <a:spcPts val="0"/>
              </a:spcAft>
              <a:defRPr/>
            </a:pPr>
            <a:r>
              <a:rPr lang="zh-CN" altLang="zh-CN" sz="2000" b="1" kern="100" dirty="0">
                <a:latin typeface="宋体" panose="02010600030101010101" pitchFamily="2" charset="-122"/>
              </a:rPr>
              <a:t>陈从周</a:t>
            </a:r>
          </a:p>
          <a:p>
            <a:pPr indent="266700" algn="ctr">
              <a:spcAft>
                <a:spcPts val="0"/>
              </a:spcAft>
              <a:defRPr/>
            </a:pPr>
            <a:r>
              <a:rPr lang="zh-CN" altLang="zh-CN" sz="26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</a:p>
          <a:p>
            <a:pPr algn="just">
              <a:spcAft>
                <a:spcPts val="0"/>
              </a:spcAft>
              <a:defRPr/>
            </a:pP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“别梦依依到谢家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小廊回合曲阑斜。”一千多年前的唐诗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就点出了廊在庭院中的妙用。我国古代建筑的单体与单体之间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必依靠廊来作联系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才能成为一个整体。在园林等风景区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则更是因地制宜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巧于安排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构筑了曲直、高低、爬山、临水等多种式样的廊。</a:t>
            </a:r>
          </a:p>
          <a:p>
            <a:pPr algn="just">
              <a:spcAft>
                <a:spcPts val="0"/>
              </a:spcAft>
              <a:defRPr/>
            </a:pP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廊在园林中是游览线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又起着分割空间、组合景物的作用。廊引人随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水石其间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移步换影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幅幅成图。</a:t>
            </a:r>
          </a:p>
        </p:txBody>
      </p:sp>
      <p:grpSp>
        <p:nvGrpSpPr>
          <p:cNvPr id="14" name="组合 1"/>
          <p:cNvGrpSpPr>
            <a:grpSpLocks/>
          </p:cNvGrpSpPr>
          <p:nvPr/>
        </p:nvGrpSpPr>
        <p:grpSpPr bwMode="auto">
          <a:xfrm>
            <a:off x="3700463" y="406177"/>
            <a:ext cx="1743075" cy="642937"/>
            <a:chOff x="3333750" y="555625"/>
            <a:chExt cx="1743075" cy="643766"/>
          </a:xfrm>
        </p:grpSpPr>
        <p:sp>
          <p:nvSpPr>
            <p:cNvPr id="15" name="圆角矩形 14"/>
            <p:cNvSpPr/>
            <p:nvPr/>
          </p:nvSpPr>
          <p:spPr>
            <a:xfrm rot="555800">
              <a:off x="4602163" y="673251"/>
              <a:ext cx="442912" cy="41964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 rot="20470821">
              <a:off x="4197350" y="679610"/>
              <a:ext cx="442913" cy="42122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319204">
              <a:off x="3778250" y="679610"/>
              <a:ext cx="441325" cy="42122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 rot="21148334">
              <a:off x="3368675" y="687557"/>
              <a:ext cx="441325" cy="42123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/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拓展阅读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2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菱形 2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0213" y="471488"/>
            <a:ext cx="8318500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像驰名中外的北京颐和园的长廊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漫步其间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得以饱览昆明湖的湖光景色。而苏州拙政园的水廊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则轻盈婉约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人行其上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宛如凌波漫步。扬州西园前的香影廊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未至其境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名已醉人。至于苏州沧浪亭的复廊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用花墙分隔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使园有界非界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似隔非隔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令人遐思无限。扬州园林主体建筑用楼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其廊亦作楼式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即复道廊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形成了多层的游览线</a:t>
            </a: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寄啸山庄是为佳例。</a:t>
            </a:r>
            <a:endParaRPr lang="en-US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廊之运用得当与否，有关全局，高下得宜，曲折有度，尤其在可有可无之间，益见功力。即竹廊三折，雅素无华，亦必婉转宜人。至于千步长廊，罔爽平直，则又为别调了。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0850" y="495300"/>
            <a:ext cx="8297863" cy="40925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亭</a:t>
            </a:r>
          </a:p>
          <a:p>
            <a:pPr algn="just"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人们在旅途间，或在游览中，每见一亭，总想小憩片刻，借以恢复暂时的疲劳与观赏四周的景色，即“亭者，停也”。同时，因为它本身形式的丰富多彩，成为点缀风景的主要建筑小品之一。</a:t>
            </a:r>
          </a:p>
          <a:p>
            <a:pPr algn="just">
              <a:spcAft>
                <a:spcPts val="0"/>
              </a:spcAft>
              <a:defRPr/>
            </a:pPr>
            <a:r>
              <a:rPr lang="zh-CN" altLang="en-US" sz="26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亭之美，除造型外，还在于所处之景与所对之景，水边亭、山际亭、林间亭、花畔亭、桥上亭、廊中亭，地位不同，景因而异。伫云亭、快雪亭、待霜亭、牡丹亭之类，又因时而殊。可见亭之构筑非孤立的一座建筑物。</a:t>
            </a:r>
            <a:endParaRPr lang="zh-CN" altLang="zh-CN" sz="26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0850" y="627063"/>
            <a:ext cx="8297863" cy="4094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亭在园林等风景区中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起着“点景”与“引景”的作用。北京的景山五亭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为城内的最高点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每到北京的人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常为它所吸引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必登高一快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以饱览首都景色。苏州拙政园的扇面亭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亭名“与谁同坐轩”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小亭临流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静观自得。笠亭如盖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半枕山腰。而网师园之月到风来亭又正点出此亭观景之妙。</a:t>
            </a:r>
          </a:p>
          <a:p>
            <a:pPr algn="just">
              <a:spcAft>
                <a:spcPts val="0"/>
              </a:spcAft>
              <a:defRPr/>
            </a:pPr>
            <a:r>
              <a:rPr lang="en-US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至于亭的形式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真是变化多端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可分方、圆、多边、海棠、梅花等等多种。按材料的不同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又有饶多野趣的茅亭、雅洁玲珑的竹亭、庄严凝重的石亭与晕飞多姿的木构亭</a:t>
            </a:r>
            <a:r>
              <a:rPr lang="zh-CN" altLang="en-US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它在园林建筑中展示了最美丽的一页。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479425"/>
            <a:ext cx="8532813" cy="4324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zh-CN" sz="25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</a:p>
          <a:p>
            <a:pPr algn="just">
              <a:spcAft>
                <a:spcPts val="0"/>
              </a:spcAft>
              <a:defRPr/>
            </a:pPr>
            <a:r>
              <a:rPr lang="en-US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桥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古代称为“河梁”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是架在水上的行道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虽属解决交通问题的一项工程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但是聪敏的我国古代人民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总是设法把它和生活、感情、艺术结合起来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是那么富于诗情画意。“小桥流水”足以令人想望江南水乡景色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而风景区的“断桥残雪”、交通要道的“卢沟晓月”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又使人必与四周的风物人情联系在一起。而园林中的桥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正是建筑艺术中的精品。</a:t>
            </a:r>
          </a:p>
          <a:p>
            <a:pPr algn="just">
              <a:spcAft>
                <a:spcPts val="0"/>
              </a:spcAft>
              <a:defRPr/>
            </a:pPr>
            <a:r>
              <a:rPr lang="en-US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北京颐和园十七孔长桥卧波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陆水之间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平分秋色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为该园增添上几许光彩。晶莹如雪的玉带桥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一亭翼然的石桥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轻轻地划破了湖面的平整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淡淡地点醒了山影的静穆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又烘托了四时佳景。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313" y="477838"/>
            <a:ext cx="8207375" cy="4324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江南园林之桥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以雅洁精巧取胜。玲珑空透的拱桥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崛起空间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人桥倒影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更显得云高水阔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而水平线条的梁板石桥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则贴水而过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观赏游鳞莲蕖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益得情趣。苏州拙政园是以动观为主的园林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曲桥不但使水面分隔空间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更与曲廊一样起着“桥引人随”的作用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其分庭妙运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思致相同。网师园园小而精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以静观为主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廉泉桥小小一拱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横枕涧上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隐处园隅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安排得那么妥帖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游者至此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往往留步。</a:t>
            </a:r>
          </a:p>
          <a:p>
            <a:pPr algn="just">
              <a:spcAft>
                <a:spcPts val="0"/>
              </a:spcAft>
              <a:defRPr/>
            </a:pPr>
            <a:r>
              <a:rPr lang="en-US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美丽的中国园林桥梁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形式丰富多姿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有梁式桥、拱桥、浮桥、廊桥、亭桥等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在世界建筑艺术上放出一种独特光彩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en-US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略有改动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5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850" y="627063"/>
            <a:ext cx="82804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</a:rPr>
              <a:t>1.</a:t>
            </a:r>
            <a:r>
              <a:rPr lang="zh-CN" altLang="zh-CN" sz="2800" b="1" kern="100" dirty="0">
                <a:latin typeface="宋体" panose="02010600030101010101" pitchFamily="2" charset="-122"/>
              </a:rPr>
              <a:t>根据文章内容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，</a:t>
            </a:r>
            <a:r>
              <a:rPr lang="zh-CN" altLang="zh-CN" sz="2800" b="1" kern="100" dirty="0">
                <a:latin typeface="宋体" panose="02010600030101010101" pitchFamily="2" charset="-122"/>
              </a:rPr>
              <a:t>回答问题。</a:t>
            </a:r>
          </a:p>
          <a:p>
            <a:pPr indent="266700" algn="just">
              <a:spcAft>
                <a:spcPts val="0"/>
              </a:spcAft>
              <a:defRPr/>
            </a:pPr>
            <a:r>
              <a:rPr lang="zh-CN" altLang="en-US" sz="2800" b="1" kern="100" dirty="0">
                <a:latin typeface="宋体" panose="02010600030101010101" pitchFamily="2" charset="-122"/>
              </a:rPr>
              <a:t>（</a:t>
            </a:r>
            <a:r>
              <a:rPr lang="en-US" altLang="zh-CN" sz="2800" b="1" kern="100" dirty="0">
                <a:latin typeface="宋体" panose="02010600030101010101" pitchFamily="2" charset="-122"/>
              </a:rPr>
              <a:t>1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）</a:t>
            </a:r>
            <a:r>
              <a:rPr lang="zh-CN" altLang="zh-CN" sz="2800" b="1" kern="100" dirty="0">
                <a:latin typeface="宋体" panose="02010600030101010101" pitchFamily="2" charset="-122"/>
              </a:rPr>
              <a:t>园林等风景区中的廊、亭、桥各有怎样的作用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？</a:t>
            </a:r>
            <a:r>
              <a:rPr lang="zh-CN" altLang="zh-CN" sz="2800" b="1" kern="100" dirty="0">
                <a:latin typeface="宋体" panose="02010600030101010101" pitchFamily="2" charset="-122"/>
              </a:rPr>
              <a:t>它们在形式上有什么共同特点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？</a:t>
            </a:r>
            <a:endParaRPr lang="zh-CN" altLang="zh-CN" sz="2800" b="1" kern="100" dirty="0">
              <a:latin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defRPr/>
            </a:pPr>
            <a:r>
              <a:rPr lang="zh-CN" altLang="en-US" sz="2800" b="1" kern="100" dirty="0">
                <a:latin typeface="宋体" panose="02010600030101010101" pitchFamily="2" charset="-122"/>
              </a:rPr>
              <a:t>（</a:t>
            </a:r>
            <a:r>
              <a:rPr lang="en-US" altLang="zh-CN" sz="2800" b="1" kern="100" dirty="0">
                <a:latin typeface="宋体" panose="02010600030101010101" pitchFamily="2" charset="-122"/>
              </a:rPr>
              <a:t>2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）</a:t>
            </a:r>
            <a:r>
              <a:rPr lang="zh-CN" altLang="zh-CN" sz="2800" b="1" kern="100" dirty="0">
                <a:latin typeface="宋体" panose="02010600030101010101" pitchFamily="2" charset="-122"/>
              </a:rPr>
              <a:t>廊的运用有哪些原则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？</a:t>
            </a:r>
            <a:r>
              <a:rPr lang="zh-CN" altLang="zh-CN" sz="2800" b="1" kern="100" dirty="0">
                <a:latin typeface="宋体" panose="02010600030101010101" pitchFamily="2" charset="-122"/>
              </a:rPr>
              <a:t>亭之美体现在哪些方面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？</a:t>
            </a:r>
            <a:endParaRPr lang="en-US" altLang="zh-CN" sz="2800" b="1" kern="100" dirty="0">
              <a:latin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</a:rPr>
              <a:t>2.</a:t>
            </a:r>
            <a:r>
              <a:rPr lang="zh-CN" altLang="zh-CN" sz="2800" b="1" kern="100" dirty="0">
                <a:latin typeface="宋体" panose="02010600030101010101" pitchFamily="2" charset="-122"/>
              </a:rPr>
              <a:t>文章多处运用了举例子的说明方法</a:t>
            </a:r>
            <a:r>
              <a:rPr lang="zh-CN" altLang="en-US" sz="2800" b="1" kern="100" dirty="0">
                <a:latin typeface="宋体" panose="02010600030101010101" pitchFamily="2" charset="-122"/>
              </a:rPr>
              <a:t>，</a:t>
            </a:r>
            <a:r>
              <a:rPr lang="zh-CN" altLang="zh-CN" sz="2800" b="1" kern="100" dirty="0">
                <a:latin typeface="宋体" panose="02010600030101010101" pitchFamily="2" charset="-122"/>
              </a:rPr>
              <a:t>请选一处具体分析其作用。</a:t>
            </a:r>
            <a:endParaRPr lang="en-US" altLang="zh-CN" sz="2800" b="1" kern="100" dirty="0">
              <a:latin typeface="宋体" panose="02010600030101010101" pitchFamily="2" charset="-122"/>
            </a:endParaRPr>
          </a:p>
          <a:p>
            <a:pPr indent="266700" algn="just"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cs typeface="Times New Roman"/>
              </a:rPr>
              <a:t>3.</a:t>
            </a:r>
            <a:r>
              <a:rPr lang="zh-CN" altLang="zh-CN" sz="2800" b="1" kern="100" dirty="0">
                <a:latin typeface="宋体" panose="02010600030101010101" pitchFamily="2" charset="-122"/>
                <a:cs typeface="Times New Roman"/>
              </a:rPr>
              <a:t>文中大量的四字短语</a:t>
            </a:r>
            <a:r>
              <a:rPr lang="zh-CN" altLang="en-US" sz="2800" b="1" kern="100" dirty="0">
                <a:latin typeface="宋体" panose="02010600030101010101" pitchFamily="2" charset="-122"/>
                <a:cs typeface="Times New Roman"/>
              </a:rPr>
              <a:t>，</a:t>
            </a:r>
            <a:r>
              <a:rPr lang="zh-CN" altLang="zh-CN" sz="2800" b="1" kern="100" dirty="0">
                <a:latin typeface="宋体" panose="02010600030101010101" pitchFamily="2" charset="-122"/>
                <a:cs typeface="Times New Roman"/>
              </a:rPr>
              <a:t>不仅概括力强</a:t>
            </a:r>
            <a:r>
              <a:rPr lang="zh-CN" altLang="en-US" sz="2800" b="1" kern="100" dirty="0">
                <a:latin typeface="宋体" panose="02010600030101010101" pitchFamily="2" charset="-122"/>
                <a:cs typeface="Times New Roman"/>
              </a:rPr>
              <a:t>，</a:t>
            </a:r>
            <a:r>
              <a:rPr lang="zh-CN" altLang="zh-CN" sz="2800" b="1" kern="100" dirty="0">
                <a:latin typeface="宋体" panose="02010600030101010101" pitchFamily="2" charset="-122"/>
                <a:cs typeface="Times New Roman"/>
              </a:rPr>
              <a:t>而且使文章的语言典雅而富有韵味</a:t>
            </a:r>
            <a:r>
              <a:rPr lang="zh-CN" altLang="en-US" sz="2800" b="1" kern="100" dirty="0">
                <a:latin typeface="宋体" panose="02010600030101010101" pitchFamily="2" charset="-122"/>
                <a:cs typeface="Times New Roman"/>
              </a:rPr>
              <a:t>，</a:t>
            </a:r>
            <a:r>
              <a:rPr lang="zh-CN" altLang="zh-CN" sz="2800" b="1" kern="100" dirty="0">
                <a:latin typeface="宋体" panose="02010600030101010101" pitchFamily="2" charset="-122"/>
                <a:cs typeface="Times New Roman"/>
              </a:rPr>
              <a:t>试简要分析。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TextBox 2"/>
          <p:cNvSpPr txBox="1">
            <a:spLocks noChangeArrowheads="1"/>
          </p:cNvSpPr>
          <p:nvPr/>
        </p:nvSpPr>
        <p:spPr bwMode="auto">
          <a:xfrm>
            <a:off x="538163" y="531813"/>
            <a:ext cx="17295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参考答案：</a:t>
            </a:r>
          </a:p>
        </p:txBody>
      </p:sp>
      <p:sp>
        <p:nvSpPr>
          <p:cNvPr id="2" name="矩形 1"/>
          <p:cNvSpPr/>
          <p:nvPr/>
        </p:nvSpPr>
        <p:spPr>
          <a:xfrm>
            <a:off x="539750" y="977900"/>
            <a:ext cx="7902575" cy="35385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作用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廊在园林中是游览线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又起着分割空间、组合景物的作用。亭在园林等风景区中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起着“点景”与“引景”作用。桥将人与四周的风物人情联系在一起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使风景区更具诗情画意。</a:t>
            </a:r>
          </a:p>
          <a:p>
            <a:pPr algn="just">
              <a:spcAft>
                <a:spcPts val="0"/>
              </a:spcAft>
              <a:defRPr/>
            </a:pP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共同特点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形式多样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富于变化。</a:t>
            </a:r>
          </a:p>
          <a:p>
            <a:pPr algn="just">
              <a:spcAft>
                <a:spcPts val="0"/>
              </a:spcAft>
              <a:tabLst>
                <a:tab pos="198120" algn="l"/>
              </a:tabLst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廊的运用原则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因地制宜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考虑全局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高下得宜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曲折有度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亭之美的体现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造型美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以及与所处之景、所对之景和谐相融之美。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771525"/>
            <a:ext cx="8424863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示例一：在介绍亭时，以北京景山五亭、苏州拙政园的扇面亭为例，具体说明了亭在园林等风景区中的“点景”与“引景”作用，增强了文章的说服力。</a:t>
            </a:r>
          </a:p>
          <a:p>
            <a:pPr algn="just">
              <a:spcAft>
                <a:spcPts val="0"/>
              </a:spcAft>
              <a:defRPr/>
            </a:pP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示例二：在介绍桥时，以苏州拙政园曲桥为例，具体说明“桥引人随”的作用，增强了文章的说服力。</a:t>
            </a:r>
          </a:p>
          <a:p>
            <a:pPr algn="just">
              <a:spcAft>
                <a:spcPts val="0"/>
              </a:spcAft>
              <a:defRPr/>
            </a:pPr>
            <a:r>
              <a:rPr lang="en-US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示例：如介绍廊时，用了“廊引人随，水石其间，移步换影，幅幅成图”等四字短语，准确地概括了廊在园林中所起的作用，用语典雅，富有韵味。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拓展探究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49724" y="1491630"/>
            <a:ext cx="5760640" cy="30469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0" hangingPunct="0"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这是一篇为摄影集写的序文。1979年初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香港有一家出版社打算出一本介绍苏州园林的摄影集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约叶圣陶写一篇序文。可是出版社还没有把摄影集编好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说是对收集到的照片不太满意。好在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叶圣陶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从小生长在苏州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几处园林他都熟悉。最后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他参考陈从周教授编撰的《苏州园林》中的195幅精美的照片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写了这篇序文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pic>
        <p:nvPicPr>
          <p:cNvPr id="13317" name="图片 18" descr="97872080959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92374"/>
            <a:ext cx="2340911" cy="295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"/>
          <p:cNvGrpSpPr>
            <a:grpSpLocks/>
          </p:cNvGrpSpPr>
          <p:nvPr/>
        </p:nvGrpSpPr>
        <p:grpSpPr bwMode="auto">
          <a:xfrm>
            <a:off x="3700463" y="530945"/>
            <a:ext cx="1743075" cy="566737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写作背景</a:t>
              </a:r>
            </a:p>
          </p:txBody>
        </p:sp>
      </p:grpSp>
      <p:grpSp>
        <p:nvGrpSpPr>
          <p:cNvPr id="25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26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27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菱形 27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Box 2"/>
          <p:cNvSpPr txBox="1">
            <a:spLocks noChangeArrowheads="1"/>
          </p:cNvSpPr>
          <p:nvPr/>
        </p:nvSpPr>
        <p:spPr bwMode="auto">
          <a:xfrm>
            <a:off x="539553" y="1575776"/>
            <a:ext cx="8064895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仿照本课，写一篇说明文介绍北方园林，不少于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</a:p>
        </p:txBody>
      </p: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课下作业</a:t>
              </a: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3"/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539750" y="555625"/>
            <a:ext cx="8064500" cy="386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苏州园林简介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苏州园林又称“苏州古典园林”，滥觞于春秋时期，形成于唐五代，成熟于两宋，兴旺鼎盛于明清，到清末苏州已有各色园林数百处，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1958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年普查发现，当时尚存园林名胜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174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处。苏州园林是中华园林文化的杰出代表，也是世界文化遗产，在世界园林史上有其重要的地位和价值。</a:t>
            </a:r>
          </a:p>
        </p:txBody>
      </p:sp>
      <p:grpSp>
        <p:nvGrpSpPr>
          <p:cNvPr id="7" name="组合 8"/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知识备查</a:t>
              </a:r>
            </a:p>
          </p:txBody>
        </p:sp>
        <p:cxnSp>
          <p:nvCxnSpPr>
            <p:cNvPr id="9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矩形 44"/>
          <p:cNvSpPr>
            <a:spLocks noChangeArrowheads="1"/>
          </p:cNvSpPr>
          <p:nvPr/>
        </p:nvSpPr>
        <p:spPr bwMode="auto">
          <a:xfrm>
            <a:off x="2925414" y="1492523"/>
            <a:ext cx="1209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轩榭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802738" y="1203598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xuān</a:t>
            </a:r>
            <a:r>
              <a:rPr lang="en-US" altLang="zh-CN" sz="2800" dirty="0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xiè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612007" y="1492523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池</a:t>
            </a:r>
            <a:endParaRPr lang="zh-CN" altLang="en-US" dirty="0"/>
          </a:p>
        </p:txBody>
      </p:sp>
      <p:sp>
        <p:nvSpPr>
          <p:cNvPr id="15367" name="矩形 51"/>
          <p:cNvSpPr>
            <a:spLocks noChangeArrowheads="1"/>
          </p:cNvSpPr>
          <p:nvPr/>
        </p:nvSpPr>
        <p:spPr bwMode="auto">
          <a:xfrm>
            <a:off x="1259707" y="149252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沼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1208468" y="1203598"/>
            <a:ext cx="1002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zhǎo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4941787" y="1492523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丘</a:t>
            </a:r>
            <a:endParaRPr lang="zh-CN" altLang="en-US" dirty="0"/>
          </a:p>
        </p:txBody>
      </p:sp>
      <p:sp>
        <p:nvSpPr>
          <p:cNvPr id="15370" name="矩形 55"/>
          <p:cNvSpPr>
            <a:spLocks noChangeArrowheads="1"/>
          </p:cNvSpPr>
          <p:nvPr/>
        </p:nvSpPr>
        <p:spPr bwMode="auto">
          <a:xfrm>
            <a:off x="5518049" y="1492523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壑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5538248" y="1203598"/>
            <a:ext cx="5838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hè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3006080" y="3508648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lín</a:t>
            </a:r>
            <a:r>
              <a:rPr lang="en-US" altLang="zh-CN" sz="2800" dirty="0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xún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373" name="矩形 62"/>
          <p:cNvSpPr>
            <a:spLocks noChangeArrowheads="1"/>
          </p:cNvSpPr>
          <p:nvPr/>
        </p:nvSpPr>
        <p:spPr bwMode="auto">
          <a:xfrm>
            <a:off x="2925414" y="3940448"/>
            <a:ext cx="1209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嶙峋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15374" name="矩形 64"/>
          <p:cNvSpPr>
            <a:spLocks noChangeArrowheads="1"/>
          </p:cNvSpPr>
          <p:nvPr/>
        </p:nvSpPr>
        <p:spPr bwMode="auto">
          <a:xfrm>
            <a:off x="6825754" y="149252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镂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7546479" y="1492523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空</a:t>
            </a:r>
            <a:endParaRPr lang="zh-CN" altLang="en-US" dirty="0"/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6847540" y="1203598"/>
            <a:ext cx="676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lòu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538982" y="2284686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qiánɡ</a:t>
            </a:r>
            <a:r>
              <a:rPr lang="en-US" altLang="zh-CN" sz="2800" dirty="0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wēi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378" name="矩形 71"/>
          <p:cNvSpPr>
            <a:spLocks noChangeArrowheads="1"/>
          </p:cNvSpPr>
          <p:nvPr/>
        </p:nvSpPr>
        <p:spPr bwMode="auto">
          <a:xfrm>
            <a:off x="827907" y="2716486"/>
            <a:ext cx="1209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蔷薇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15379" name="矩形 74"/>
          <p:cNvSpPr>
            <a:spLocks noChangeArrowheads="1"/>
          </p:cNvSpPr>
          <p:nvPr/>
        </p:nvSpPr>
        <p:spPr bwMode="auto">
          <a:xfrm>
            <a:off x="2925414" y="2716486"/>
            <a:ext cx="12096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叠嶂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2852389" y="2284686"/>
            <a:ext cx="2017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dié</a:t>
            </a:r>
            <a:r>
              <a:rPr lang="en-US" altLang="zh-CN" sz="2800" dirty="0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zhànɡ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5013224" y="2716486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回</a:t>
            </a:r>
            <a:endParaRPr lang="zh-CN" altLang="en-US" dirty="0"/>
          </a:p>
        </p:txBody>
      </p:sp>
      <p:sp>
        <p:nvSpPr>
          <p:cNvPr id="15382" name="矩形 80"/>
          <p:cNvSpPr>
            <a:spLocks noChangeArrowheads="1"/>
          </p:cNvSpPr>
          <p:nvPr/>
        </p:nvSpPr>
        <p:spPr bwMode="auto">
          <a:xfrm>
            <a:off x="5660924" y="2716486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廊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5518049" y="2284686"/>
            <a:ext cx="8947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lánɡ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467544" y="3508648"/>
            <a:ext cx="2286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zhēn</a:t>
            </a:r>
            <a:r>
              <a:rPr lang="en-US" altLang="zh-CN" sz="2800" dirty="0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zhuó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385" name="矩形 84"/>
          <p:cNvSpPr>
            <a:spLocks noChangeArrowheads="1"/>
          </p:cNvSpPr>
          <p:nvPr/>
        </p:nvSpPr>
        <p:spPr bwMode="auto">
          <a:xfrm>
            <a:off x="683444" y="3940448"/>
            <a:ext cx="12112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斟酌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15386" name="矩形 88"/>
          <p:cNvSpPr>
            <a:spLocks noChangeArrowheads="1"/>
          </p:cNvSpPr>
          <p:nvPr/>
        </p:nvSpPr>
        <p:spPr bwMode="auto">
          <a:xfrm>
            <a:off x="6898779" y="2716486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模</a:t>
            </a:r>
            <a:endParaRPr lang="zh-CN" altLang="en-US" sz="4000" u="sng"/>
          </a:p>
        </p:txBody>
      </p:sp>
      <p:sp>
        <p:nvSpPr>
          <p:cNvPr id="90" name="矩形 89"/>
          <p:cNvSpPr>
            <a:spLocks noChangeArrowheads="1"/>
          </p:cNvSpPr>
          <p:nvPr/>
        </p:nvSpPr>
        <p:spPr bwMode="auto">
          <a:xfrm>
            <a:off x="7617916" y="2716486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样</a:t>
            </a:r>
            <a:endParaRPr lang="zh-CN" altLang="en-US" sz="4000" dirty="0"/>
          </a:p>
        </p:txBody>
      </p: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6970216" y="2284686"/>
            <a:ext cx="7280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mú</a:t>
            </a:r>
            <a:endParaRPr lang="zh-CN" altLang="en-US" sz="2800" dirty="0"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sp>
        <p:nvSpPr>
          <p:cNvPr id="94" name="矩形 93"/>
          <p:cNvSpPr>
            <a:spLocks noChangeArrowheads="1"/>
          </p:cNvSpPr>
          <p:nvPr/>
        </p:nvSpPr>
        <p:spPr bwMode="auto">
          <a:xfrm>
            <a:off x="5013224" y="394044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相</a:t>
            </a:r>
            <a:endParaRPr lang="zh-CN" altLang="en-US" dirty="0"/>
          </a:p>
        </p:txBody>
      </p:sp>
      <p:sp>
        <p:nvSpPr>
          <p:cNvPr id="15390" name="矩形 94"/>
          <p:cNvSpPr>
            <a:spLocks noChangeArrowheads="1"/>
          </p:cNvSpPr>
          <p:nvPr/>
        </p:nvSpPr>
        <p:spPr bwMode="auto">
          <a:xfrm>
            <a:off x="5733949" y="3940448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间</a:t>
            </a:r>
            <a:endParaRPr lang="zh-CN" altLang="en-US" u="sng"/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5733503" y="3508648"/>
            <a:ext cx="8547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jiàn</a:t>
            </a:r>
            <a:endParaRPr lang="zh-CN" altLang="en-US" sz="2800" dirty="0"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sp>
        <p:nvSpPr>
          <p:cNvPr id="15392" name="矩形 98"/>
          <p:cNvSpPr>
            <a:spLocks noChangeArrowheads="1"/>
          </p:cNvSpPr>
          <p:nvPr/>
        </p:nvSpPr>
        <p:spPr bwMode="auto">
          <a:xfrm>
            <a:off x="6825754" y="394044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u="sng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庸</a:t>
            </a:r>
            <a:endParaRPr lang="zh-CN" altLang="en-US" u="sng"/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>
            <a:off x="7546479" y="3940448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0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俗</a:t>
            </a:r>
            <a:endParaRPr lang="zh-CN" altLang="en-US" dirty="0"/>
          </a:p>
        </p:txBody>
      </p:sp>
      <p:sp>
        <p:nvSpPr>
          <p:cNvPr id="102" name="矩形 101"/>
          <p:cNvSpPr>
            <a:spLocks noChangeArrowheads="1"/>
          </p:cNvSpPr>
          <p:nvPr/>
        </p:nvSpPr>
        <p:spPr bwMode="auto">
          <a:xfrm>
            <a:off x="6732240" y="3508648"/>
            <a:ext cx="9909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yōnɡ</a:t>
            </a:r>
            <a:endParaRPr lang="zh-CN" altLang="en-US" sz="2800" dirty="0"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43" name="组合 2"/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44" name="圆角矩形 43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8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读一读</a:t>
              </a:r>
            </a:p>
          </p:txBody>
        </p:sp>
      </p:grpSp>
      <p:grpSp>
        <p:nvGrpSpPr>
          <p:cNvPr id="50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51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52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菱形 5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9" grpId="0"/>
      <p:bldP spid="53" grpId="0"/>
      <p:bldP spid="54" grpId="0"/>
      <p:bldP spid="60" grpId="0"/>
      <p:bldP spid="61" grpId="0"/>
      <p:bldP spid="66" grpId="0"/>
      <p:bldP spid="68" grpId="0"/>
      <p:bldP spid="69" grpId="0"/>
      <p:bldP spid="78" grpId="0"/>
      <p:bldP spid="80" grpId="0"/>
      <p:bldP spid="82" grpId="0"/>
      <p:bldP spid="83" grpId="0"/>
      <p:bldP spid="90" grpId="0"/>
      <p:bldP spid="91" grpId="0"/>
      <p:bldP spid="94" grpId="0"/>
      <p:bldP spid="97" grpId="0"/>
      <p:bldP spid="100" grpId="0"/>
      <p:bldP spid="1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1"/>
          <p:cNvSpPr>
            <a:spLocks noChangeArrowheads="1"/>
          </p:cNvSpPr>
          <p:nvPr/>
        </p:nvSpPr>
        <p:spPr bwMode="auto">
          <a:xfrm>
            <a:off x="5003800" y="3363913"/>
            <a:ext cx="2895344" cy="702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       ）着装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116013" y="1851025"/>
            <a:ext cx="3340100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     ）称心（     ）称号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68313" y="2264668"/>
            <a:ext cx="54534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称</a:t>
            </a:r>
          </a:p>
        </p:txBody>
      </p:sp>
      <p:sp>
        <p:nvSpPr>
          <p:cNvPr id="31" name="左大括号 30"/>
          <p:cNvSpPr/>
          <p:nvPr/>
        </p:nvSpPr>
        <p:spPr>
          <a:xfrm>
            <a:off x="1042988" y="2284413"/>
            <a:ext cx="230187" cy="766762"/>
          </a:xfrm>
          <a:prstGeom prst="leftBrace">
            <a:avLst>
              <a:gd name="adj1" fmla="val 53292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547813" y="1995488"/>
            <a:ext cx="1223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chèn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447081" y="2768600"/>
            <a:ext cx="1296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chēng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03800" y="1779588"/>
            <a:ext cx="3744913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       ）着急（       ）看着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356100" y="2355801"/>
            <a:ext cx="54534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着</a:t>
            </a:r>
          </a:p>
        </p:txBody>
      </p:sp>
      <p:sp>
        <p:nvSpPr>
          <p:cNvPr id="36" name="左大括号 35"/>
          <p:cNvSpPr/>
          <p:nvPr/>
        </p:nvSpPr>
        <p:spPr>
          <a:xfrm>
            <a:off x="4903788" y="1563638"/>
            <a:ext cx="173037" cy="2232025"/>
          </a:xfrm>
          <a:prstGeom prst="leftBrace">
            <a:avLst>
              <a:gd name="adj1" fmla="val 4168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 dirty="0"/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613400" y="1885950"/>
            <a:ext cx="1339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zháo</a:t>
            </a:r>
            <a:endParaRPr lang="en-US" altLang="zh-CN" sz="2800" dirty="0">
              <a:solidFill>
                <a:srgbClr val="FF0000"/>
              </a:solidFill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613400" y="2692400"/>
            <a:ext cx="1387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zhe</a:t>
            </a:r>
            <a:endParaRPr lang="zh-CN" altLang="en-US" sz="2800" dirty="0">
              <a:solidFill>
                <a:srgbClr val="FF0000"/>
              </a:solidFill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613400" y="3521075"/>
            <a:ext cx="1387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zhuó</a:t>
            </a:r>
            <a:endParaRPr lang="zh-CN" altLang="en-US" sz="2800" dirty="0">
              <a:solidFill>
                <a:srgbClr val="FF0000"/>
              </a:solidFill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sp>
        <p:nvSpPr>
          <p:cNvPr id="16400" name="矩形 22"/>
          <p:cNvSpPr>
            <a:spLocks noChangeArrowheads="1"/>
          </p:cNvSpPr>
          <p:nvPr/>
        </p:nvSpPr>
        <p:spPr bwMode="auto">
          <a:xfrm>
            <a:off x="5003800" y="1131888"/>
            <a:ext cx="2895344" cy="82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（       ）棋着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613400" y="1276350"/>
            <a:ext cx="13874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zhāo</a:t>
            </a:r>
            <a:endParaRPr lang="zh-CN" altLang="en-US" sz="2800" dirty="0">
              <a:solidFill>
                <a:srgbClr val="FF0000"/>
              </a:solidFill>
              <a:latin typeface="汉语拼音" panose="000B0604020202020204" pitchFamily="34" charset="0"/>
              <a:ea typeface="楷体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26" name="组合 2"/>
          <p:cNvGrpSpPr>
            <a:grpSpLocks/>
          </p:cNvGrpSpPr>
          <p:nvPr/>
        </p:nvGrpSpPr>
        <p:grpSpPr bwMode="auto">
          <a:xfrm>
            <a:off x="515938" y="555625"/>
            <a:ext cx="1497012" cy="643766"/>
            <a:chOff x="752475" y="598488"/>
            <a:chExt cx="1497013" cy="643765"/>
          </a:xfrm>
        </p:grpSpPr>
        <p:sp>
          <p:nvSpPr>
            <p:cNvPr id="27" name="圆角矩形 26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0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643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多音字</a:t>
              </a:r>
            </a:p>
          </p:txBody>
        </p:sp>
      </p:grpSp>
      <p:grpSp>
        <p:nvGrpSpPr>
          <p:cNvPr id="41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42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4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菱形 43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7" grpId="0"/>
      <p:bldP spid="38" grpId="0"/>
      <p:bldP spid="21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827088" y="1779588"/>
            <a:ext cx="344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zhǎo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池（    ）</a:t>
            </a:r>
          </a:p>
        </p:txBody>
      </p:sp>
      <p:sp>
        <p:nvSpPr>
          <p:cNvPr id="17415" name="TextBox 3"/>
          <p:cNvSpPr txBox="1">
            <a:spLocks noChangeArrowheads="1"/>
          </p:cNvSpPr>
          <p:nvPr/>
        </p:nvSpPr>
        <p:spPr bwMode="auto">
          <a:xfrm>
            <a:off x="4749800" y="1779588"/>
            <a:ext cx="24577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轩</a:t>
            </a:r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xiè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17416" name="TextBox 4"/>
          <p:cNvSpPr txBox="1">
            <a:spLocks noChangeArrowheads="1"/>
          </p:cNvSpPr>
          <p:nvPr/>
        </p:nvSpPr>
        <p:spPr bwMode="auto">
          <a:xfrm>
            <a:off x="4751388" y="2651125"/>
            <a:ext cx="20970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000000"/>
                </a:solidFill>
                <a:latin typeface="汉语拼音" panose="000B0604020202020204" pitchFamily="34" charset="0"/>
                <a:ea typeface="楷体" pitchFamily="49" charset="-122"/>
                <a:cs typeface="汉语拼音" panose="000B0604020202020204" pitchFamily="34" charset="0"/>
              </a:rPr>
              <a:t>xiè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380220" y="177958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沼</a:t>
            </a:r>
          </a:p>
        </p:txBody>
      </p:sp>
      <p:sp>
        <p:nvSpPr>
          <p:cNvPr id="17418" name="TextBox 9"/>
          <p:cNvSpPr txBox="1">
            <a:spLocks noChangeArrowheads="1"/>
          </p:cNvSpPr>
          <p:nvPr/>
        </p:nvSpPr>
        <p:spPr bwMode="auto">
          <a:xfrm>
            <a:off x="900113" y="2643188"/>
            <a:ext cx="317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800" dirty="0" err="1">
                <a:latin typeface="汉语拼音" panose="000B0604020202020204" pitchFamily="34" charset="0"/>
                <a:ea typeface="黑体" pitchFamily="49" charset="-122"/>
                <a:cs typeface="汉语拼音" panose="000B0604020202020204" pitchFamily="34" charset="0"/>
              </a:rPr>
              <a:t>zhào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 ）书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123728" y="264318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诏</a:t>
            </a:r>
          </a:p>
        </p:txBody>
      </p:sp>
      <p:sp>
        <p:nvSpPr>
          <p:cNvPr id="22" name="左大括号 21"/>
          <p:cNvSpPr/>
          <p:nvPr/>
        </p:nvSpPr>
        <p:spPr>
          <a:xfrm>
            <a:off x="611188" y="1995488"/>
            <a:ext cx="273050" cy="11525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4500563" y="1924050"/>
            <a:ext cx="249237" cy="1330325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011466" y="177958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榭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724128" y="264318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懈</a:t>
            </a:r>
          </a:p>
        </p:txBody>
      </p:sp>
      <p:sp>
        <p:nvSpPr>
          <p:cNvPr id="17424" name="矩形 24"/>
          <p:cNvSpPr>
            <a:spLocks noChangeArrowheads="1"/>
          </p:cNvSpPr>
          <p:nvPr/>
        </p:nvSpPr>
        <p:spPr bwMode="auto">
          <a:xfrm>
            <a:off x="6588224" y="2643188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怠</a:t>
            </a:r>
          </a:p>
        </p:txBody>
      </p:sp>
      <p:grpSp>
        <p:nvGrpSpPr>
          <p:cNvPr id="24" name="组合 2"/>
          <p:cNvGrpSpPr>
            <a:grpSpLocks/>
          </p:cNvGrpSpPr>
          <p:nvPr/>
        </p:nvGrpSpPr>
        <p:grpSpPr bwMode="auto">
          <a:xfrm>
            <a:off x="515938" y="555625"/>
            <a:ext cx="1497012" cy="643766"/>
            <a:chOff x="752475" y="598488"/>
            <a:chExt cx="1497013" cy="643765"/>
          </a:xfrm>
        </p:grpSpPr>
        <p:sp>
          <p:nvSpPr>
            <p:cNvPr id="25" name="圆角矩形 24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643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itchFamily="49" charset="-122"/>
                  <a:ea typeface="楷体" pitchFamily="49" charset="-122"/>
                </a:rPr>
                <a:t>形近字</a:t>
              </a:r>
            </a:p>
          </p:txBody>
        </p:sp>
      </p:grpSp>
      <p:grpSp>
        <p:nvGrpSpPr>
          <p:cNvPr id="29" name="组合 55"/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30" name="文本框 6"/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itchFamily="49" charset="-122"/>
                  <a:ea typeface="黑体" pitchFamily="49" charset="-122"/>
                </a:rPr>
                <a:t>预习检查</a:t>
              </a:r>
            </a:p>
          </p:txBody>
        </p:sp>
        <p:cxnSp>
          <p:nvCxnSpPr>
            <p:cNvPr id="31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菱形 3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39" grpId="0"/>
      <p:bldP spid="40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5253</Words>
  <Application>Microsoft Office PowerPoint</Application>
  <PresentationFormat>全屏显示(16:9)</PresentationFormat>
  <Paragraphs>270</Paragraphs>
  <Slides>51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4" baseType="lpstr">
      <vt:lpstr>Arial</vt:lpstr>
      <vt:lpstr>宋体</vt:lpstr>
      <vt:lpstr>Impact</vt:lpstr>
      <vt:lpstr>Arial Unicode MS</vt:lpstr>
      <vt:lpstr>汉语拼音</vt:lpstr>
      <vt:lpstr>Kaiti SC</vt:lpstr>
      <vt:lpstr>微软雅黑</vt:lpstr>
      <vt:lpstr>楷体</vt:lpstr>
      <vt:lpstr>Xingkai SC</vt:lpstr>
      <vt:lpstr>Times New Roman</vt:lpstr>
      <vt:lpstr>黑体</vt:lpstr>
      <vt:lpstr>Calibri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641</cp:revision>
  <dcterms:created xsi:type="dcterms:W3CDTF">2018-11-06T06:39:21Z</dcterms:created>
  <dcterms:modified xsi:type="dcterms:W3CDTF">2020-03-27T07:43:46Z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